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23_E7E6653E.xml" ContentType="application/vnd.ms-powerpoint.comments+xml"/>
  <Override PartName="/ppt/notesSlides/notesSlide6.xml" ContentType="application/vnd.openxmlformats-officedocument.presentationml.notesSlide+xml"/>
  <Override PartName="/ppt/comments/modernComment_11B_F674EAAE.xml" ContentType="application/vnd.ms-powerpoint.comments+xml"/>
  <Override PartName="/ppt/notesSlides/notesSlide7.xml" ContentType="application/vnd.openxmlformats-officedocument.presentationml.notesSlide+xml"/>
  <Override PartName="/ppt/comments/modernComment_11D_E17FC8A9.xml" ContentType="application/vnd.ms-powerpoint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7FFE580B_617058D7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4"/>
  </p:sldMasterIdLst>
  <p:notesMasterIdLst>
    <p:notesMasterId r:id="rId26"/>
  </p:notesMasterIdLst>
  <p:sldIdLst>
    <p:sldId id="2147375120" r:id="rId5"/>
    <p:sldId id="288" r:id="rId6"/>
    <p:sldId id="279" r:id="rId7"/>
    <p:sldId id="2147375117" r:id="rId8"/>
    <p:sldId id="2147375118" r:id="rId9"/>
    <p:sldId id="2147375119" r:id="rId10"/>
    <p:sldId id="2147375124" r:id="rId11"/>
    <p:sldId id="2147375125" r:id="rId12"/>
    <p:sldId id="2147375121" r:id="rId13"/>
    <p:sldId id="2147375097" r:id="rId14"/>
    <p:sldId id="280" r:id="rId15"/>
    <p:sldId id="271" r:id="rId16"/>
    <p:sldId id="282" r:id="rId17"/>
    <p:sldId id="281" r:id="rId18"/>
    <p:sldId id="291" r:id="rId19"/>
    <p:sldId id="283" r:id="rId20"/>
    <p:sldId id="284" r:id="rId21"/>
    <p:sldId id="285" r:id="rId22"/>
    <p:sldId id="286" r:id="rId23"/>
    <p:sldId id="292" r:id="rId24"/>
    <p:sldId id="2147375115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73D23A-8F05-D53B-1680-51D9F5CB56A3}" name="Florian Schramm" initials="FS" userId="S::Florian.Schramm@vitagroup.ag::b9a6b404-c287-4723-87d7-57d69cc35693" providerId="AD"/>
  <p188:author id="{E880FFD8-17EE-DC8B-FFF0-80C12D984663}" name="Jake Smolka" initials="J" userId="S::jake.smolka@vitagroup.ag::851147aa-cd72-4e6f-aca0-abc8d781b9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474859"/>
    <a:srgbClr val="FBFBFB"/>
    <a:srgbClr val="E62249"/>
    <a:srgbClr val="545453"/>
    <a:srgbClr val="720035"/>
    <a:srgbClr val="FFF9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CA897-B815-B54E-958C-3C5951C72D66}" v="2780" vWet="2783" dt="2026-05-11T12:49:58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/>
    <p:restoredTop sz="94639"/>
  </p:normalViewPr>
  <p:slideViewPr>
    <p:cSldViewPr snapToGrid="0">
      <p:cViewPr varScale="1">
        <p:scale>
          <a:sx n="149" d="100"/>
          <a:sy n="149" d="100"/>
        </p:scale>
        <p:origin x="17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modernComment_7FFE580B_617058D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CA84C85-B8EB-044E-8374-EFFF94893465}" authorId="{6773D23A-8F05-D53B-1680-51D9F5CB56A3}" created="2026-05-05T14:39:32.38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634752727" sldId="2147375115"/>
      <ac:spMk id="2" creationId="{9E8C792C-0AC7-8FCD-843F-53958C9400EB}"/>
      <ac:txMk cp="0">
        <ac:context len="47" hash="3486413357"/>
      </ac:txMk>
    </ac:txMkLst>
    <p188:txBody>
      <a:bodyPr/>
      <a:lstStyle/>
      <a:p>
        <a:r>
          <a:rPr lang="en-US"/>
          <a:t>Hier nochmal den Titel einfügen
</a:t>
        </a:r>
      </a:p>
    </p188:txBody>
  </p188:cm>
</p188:cmLst>
</file>

<file path=ppt/comments/modernComment_11B_F674EAA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CAE794E-3D37-194E-8D05-A4238CACF0DD}" authorId="{E880FFD8-17EE-DC8B-FFF0-80C12D984663}" status="resolved" created="2026-05-05T06:59:49.62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34857390" sldId="283"/>
      <ac:picMk id="7" creationId="{2D7A7C0F-7670-12F8-6881-88CEC2F3AE0E}"/>
    </ac:deMkLst>
    <p188:txBody>
      <a:bodyPr/>
      <a:lstStyle/>
      <a:p>
        <a:r>
          <a:rPr lang="en-US"/>
          <a:t>one way arrow in same style available?</a:t>
        </a:r>
      </a:p>
    </p188:txBody>
  </p188:cm>
</p188:cmLst>
</file>

<file path=ppt/comments/modernComment_11D_E17FC8A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FDD062B-D762-F043-B4A9-FD8885568C15}" authorId="{E880FFD8-17EE-DC8B-FFF0-80C12D984663}" status="resolved" created="2026-05-05T06:14:33.304" complete="100000">
    <pc:sldMkLst xmlns:pc="http://schemas.microsoft.com/office/powerpoint/2013/main/command">
      <pc:docMk/>
      <pc:sldMk cId="3783248041" sldId="285"/>
    </pc:sldMkLst>
    <p188:txBody>
      <a:bodyPr/>
      <a:lstStyle/>
      <a:p>
        <a:r>
          <a:rPr lang="en-US"/>
          <a:t>Maybe animate the highlighting, so it will be applied later and isnt so confusing </a:t>
        </a:r>
      </a:p>
    </p188:txBody>
  </p188:cm>
</p188:cmLst>
</file>

<file path=ppt/comments/modernComment_123_E7E6653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849CE3E-1111-0D41-BA59-B9351D82ABAA}" authorId="{E880FFD8-17EE-DC8B-FFF0-80C12D984663}" status="resolved" created="2026-05-06T12:36:46.02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890636094" sldId="291"/>
      <ac:spMk id="4" creationId="{A4682120-B3B6-CABD-356C-C32996FE29E6}"/>
      <ac:txMk cp="159" len="113">
        <ac:context len="663" hash="3572897187"/>
      </ac:txMk>
    </ac:txMkLst>
    <p188:pos x="3360989" y="1060821"/>
    <p188:replyLst>
      <p188:reply id="{FC3F2990-8002-A947-9FA5-EC04B06B31C2}" authorId="{E880FFD8-17EE-DC8B-FFF0-80C12D984663}" created="2026-05-06T12:41:16.776">
        <p188:txBody>
          <a:bodyPr/>
          <a:lstStyle/>
          <a:p>
            <a:r>
              <a:rPr lang="en-US"/>
              <a:t>or remove the meta data at all</a:t>
            </a:r>
          </a:p>
        </p188:txBody>
      </p188:reply>
    </p188:replyLst>
    <p188:txBody>
      <a:bodyPr/>
      <a:lstStyle/>
      <a:p>
        <a:r>
          <a:rPr lang="en-US"/>
          <a:t>adapt example to HL7v2, to match the laboratory example
other side as well</a:t>
        </a:r>
      </a:p>
    </p188:txBody>
  </p188:cm>
  <p188:cm id="{269CB3F6-E654-694B-BE7E-1AE508B6AE89}" authorId="{E880FFD8-17EE-DC8B-FFF0-80C12D984663}" status="resolved" created="2026-05-06T12:42:37.12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890636094" sldId="291"/>
      <ac:spMk id="6" creationId="{ABFE9221-24EC-6AE7-E247-C73FDD7AD40B}"/>
      <ac:txMk cp="174" len="31">
        <ac:context len="274" hash="3796394561"/>
      </ac:txMk>
    </ac:txMkLst>
    <p188:pos x="4735651" y="1060821"/>
    <p188:txBody>
      <a:bodyPr/>
      <a:lstStyle/>
      <a:p>
        <a:r>
          <a:rPr lang="en-US"/>
          <a:t>adapt to real names from the example before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D54A9-C94A-437F-9E0C-5B3581177BFD}" type="datetimeFigureOut">
              <a:rPr lang="de-DE" smtClean="0"/>
              <a:t>06.06.2026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611CF-96D3-4C67-A6BD-ED9DE169F45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156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5571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Mention alternatives and why we went the PSPL way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4997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813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57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Just to quickly show what this principle looks like in mappings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650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1506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Evaluate possible Archetypes by searching for existing mappings with matching metadata (e.g. FHIR type Observation)</a:t>
            </a:r>
          </a:p>
          <a:p>
            <a:r>
              <a:rPr lang="en-US"/>
              <a:t>Create query for each possible Archetype</a:t>
            </a:r>
          </a:p>
          <a:p>
            <a:r>
              <a:rPr lang="en-US"/>
              <a:t>Send all to </a:t>
            </a:r>
            <a:r>
              <a:rPr lang="en-US" err="1"/>
              <a:t>EHRbase</a:t>
            </a:r>
            <a:r>
              <a:rPr lang="en-US"/>
              <a:t> in one custom query message</a:t>
            </a:r>
          </a:p>
          <a:p>
            <a:r>
              <a:rPr lang="en-US"/>
              <a:t>Post processing in </a:t>
            </a:r>
            <a:r>
              <a:rPr lang="en-US" err="1"/>
              <a:t>EHRbase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1132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that we already support v2 &lt;---&gt; FHIR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4477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FHIR REST API: _history, READ operation, HTTP header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44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Thanks for your time. And we are looking forward for your feedback and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611CF-96D3-4C67-A6BD-ED9DE169F454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27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3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6.png"/><Relationship Id="rId7" Type="http://schemas.openxmlformats.org/officeDocument/2006/relationships/image" Target="../media/image18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4.svg"/><Relationship Id="rId4" Type="http://schemas.openxmlformats.org/officeDocument/2006/relationships/image" Target="../media/image17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19.svg"/><Relationship Id="rId4" Type="http://schemas.openxmlformats.org/officeDocument/2006/relationships/image" Target="../media/image14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18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HIP_ber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Magenta enthält.&#10;&#10;Automatisch generierte Beschreibung">
            <a:extLst>
              <a:ext uri="{FF2B5EF4-FFF2-40B4-BE49-F238E27FC236}">
                <a16:creationId xmlns:a16="http://schemas.microsoft.com/office/drawing/2014/main" id="{9ABF4399-FB48-2796-D972-BF1FCCC7C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DAEB414-6C09-1290-D46E-31569311AC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178" y="4186418"/>
            <a:ext cx="7470000" cy="1324800"/>
          </a:xfrm>
          <a:prstGeom prst="rect">
            <a:avLst/>
          </a:prstGeom>
          <a:noFill/>
        </p:spPr>
        <p:txBody>
          <a:bodyPr anchor="b" anchorCtr="0"/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6" name="Textplatzhalter 11">
            <a:extLst>
              <a:ext uri="{FF2B5EF4-FFF2-40B4-BE49-F238E27FC236}">
                <a16:creationId xmlns:a16="http://schemas.microsoft.com/office/drawing/2014/main" id="{92A0A793-74D9-5C51-E126-83C33958AF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757" y="5770300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E62249"/>
                </a:solidFill>
                <a:latin typeface="PT Sans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pic>
        <p:nvPicPr>
          <p:cNvPr id="8" name="Grafik 7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EF26EE11-0A7C-B701-B458-4B4D6D231B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6650"/>
            <a:ext cx="2376000" cy="134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6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HIP_hellber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reenshot, rot enthält.&#10;&#10;Automatisch generierte Beschreibung">
            <a:extLst>
              <a:ext uri="{FF2B5EF4-FFF2-40B4-BE49-F238E27FC236}">
                <a16:creationId xmlns:a16="http://schemas.microsoft.com/office/drawing/2014/main" id="{D292AFA6-27A3-15F0-6061-92E1AA3047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DAEB414-6C09-1290-D46E-31569311AC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178" y="4186418"/>
            <a:ext cx="7470000" cy="1324800"/>
          </a:xfrm>
          <a:prstGeom prst="rect">
            <a:avLst/>
          </a:prstGeom>
          <a:noFill/>
        </p:spPr>
        <p:txBody>
          <a:bodyPr anchor="b" anchorCtr="0"/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6" name="Textplatzhalter 11">
            <a:extLst>
              <a:ext uri="{FF2B5EF4-FFF2-40B4-BE49-F238E27FC236}">
                <a16:creationId xmlns:a16="http://schemas.microsoft.com/office/drawing/2014/main" id="{92A0A793-74D9-5C51-E126-83C33958AF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757" y="5770300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PT Sans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pic>
        <p:nvPicPr>
          <p:cNvPr id="7" name="Grafik 6" descr="Ein Bild, das Schrift, Text, Grafiken, Logo enthält.&#10;&#10;Automatisch generierte Beschreibung">
            <a:extLst>
              <a:ext uri="{FF2B5EF4-FFF2-40B4-BE49-F238E27FC236}">
                <a16:creationId xmlns:a16="http://schemas.microsoft.com/office/drawing/2014/main" id="{539CD553-C29A-6BF5-5CA5-685D523A4E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6649"/>
            <a:ext cx="2376000" cy="13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1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HIP_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weiß, Design enthält.&#10;&#10;Automatisch generierte Beschreibung">
            <a:extLst>
              <a:ext uri="{FF2B5EF4-FFF2-40B4-BE49-F238E27FC236}">
                <a16:creationId xmlns:a16="http://schemas.microsoft.com/office/drawing/2014/main" id="{33C2D2AC-806B-B820-CFC9-D0023ADFD6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C8602BE-B111-5020-462A-2B24DF111C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178" y="4186418"/>
            <a:ext cx="7470000" cy="132480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4000" b="1" i="0">
                <a:solidFill>
                  <a:srgbClr val="720035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6" name="Textplatzhalter 11">
            <a:extLst>
              <a:ext uri="{FF2B5EF4-FFF2-40B4-BE49-F238E27FC236}">
                <a16:creationId xmlns:a16="http://schemas.microsoft.com/office/drawing/2014/main" id="{FA6FD30D-15DC-B44D-310F-E1065E34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757" y="5770300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E62249"/>
                </a:solidFill>
                <a:latin typeface="PT Sans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pic>
        <p:nvPicPr>
          <p:cNvPr id="2" name="Grafik 1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AE2687E7-C853-2EF7-218D-9123024E46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0953"/>
            <a:ext cx="2376000" cy="13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81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HIP_Bil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Kleidung, Person, Menschliches Gesicht, medizinische Ausrüstung enthält.&#10;&#10;Automatisch generierte Beschreibung">
            <a:extLst>
              <a:ext uri="{FF2B5EF4-FFF2-40B4-BE49-F238E27FC236}">
                <a16:creationId xmlns:a16="http://schemas.microsoft.com/office/drawing/2014/main" id="{56DBCC74-D3BB-DB7D-0DE7-E619213A5A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192000" cy="68580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AADC8DE5-2112-C480-BC86-8DEAF422CE39}"/>
              </a:ext>
            </a:extLst>
          </p:cNvPr>
          <p:cNvSpPr/>
          <p:nvPr userDrawn="1"/>
        </p:nvSpPr>
        <p:spPr>
          <a:xfrm>
            <a:off x="-120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F1D0C50-5839-05FE-0336-A8E4062819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178" y="4186418"/>
            <a:ext cx="7470000" cy="132480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4000" b="1" i="0">
                <a:solidFill>
                  <a:srgbClr val="720035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7" name="Textplatzhalter 11">
            <a:extLst>
              <a:ext uri="{FF2B5EF4-FFF2-40B4-BE49-F238E27FC236}">
                <a16:creationId xmlns:a16="http://schemas.microsoft.com/office/drawing/2014/main" id="{A06DFE7A-E672-6746-1BCD-D433C08131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757" y="5770300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E62249"/>
                </a:solidFill>
                <a:latin typeface="PT Sans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pic>
        <p:nvPicPr>
          <p:cNvPr id="2" name="Grafik 1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2EFBE284-C1CD-63FB-5B75-DA4D803F1D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0953"/>
            <a:ext cx="2376000" cy="13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6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HIP_Bil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Kleidung, Person, Menschliches Gesicht, Im Haus enthält.&#10;&#10;Automatisch generierte Beschreibung">
            <a:extLst>
              <a:ext uri="{FF2B5EF4-FFF2-40B4-BE49-F238E27FC236}">
                <a16:creationId xmlns:a16="http://schemas.microsoft.com/office/drawing/2014/main" id="{D5E447EF-B52C-253C-6432-F089AB0D0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63D3EC92-049B-170C-6BE8-A13F4E90D9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F2824C13-06E2-0662-909B-8BC077335D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178" y="4186418"/>
            <a:ext cx="7470000" cy="132480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4000" b="1" i="0">
                <a:solidFill>
                  <a:srgbClr val="720035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6" name="Textplatzhalter 11">
            <a:extLst>
              <a:ext uri="{FF2B5EF4-FFF2-40B4-BE49-F238E27FC236}">
                <a16:creationId xmlns:a16="http://schemas.microsoft.com/office/drawing/2014/main" id="{D9BCE80A-83B1-F90C-71E3-A17245355C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757" y="5770300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E62249"/>
                </a:solidFill>
                <a:latin typeface="PT Sans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pic>
        <p:nvPicPr>
          <p:cNvPr id="2" name="Grafik 1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D08D819B-BDAA-F889-D466-D724DB81C5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0953"/>
            <a:ext cx="2376000" cy="13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HIP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0C4F25B-5346-4E5B-A709-C94C831A1C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8910" y="562761"/>
            <a:ext cx="11038733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solidFill>
                  <a:srgbClr val="720035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79D89CB-E806-435A-ABC4-3BF126A57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910" y="1285200"/>
            <a:ext cx="11038733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en-US" err="1"/>
              <a:t>Unterüberschrift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2DF20FA6-7D20-4D97-A02D-D46D3E501E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8909" y="2007635"/>
            <a:ext cx="11038732" cy="3780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None/>
              <a:defRPr sz="1400">
                <a:solidFill>
                  <a:srgbClr val="720035"/>
                </a:solidFill>
                <a:latin typeface="PT Sans" panose="020B0503020203020204"/>
              </a:defRPr>
            </a:lvl1pPr>
            <a:lvl2pPr marL="6858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>
                <a:solidFill>
                  <a:srgbClr val="720035"/>
                </a:solidFill>
                <a:latin typeface="PT Sans" panose="020B0503020203020204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400">
                <a:solidFill>
                  <a:srgbClr val="720035"/>
                </a:solidFill>
                <a:latin typeface="PT Sans" panose="020B0503020203020204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1400">
                <a:solidFill>
                  <a:srgbClr val="720035"/>
                </a:solidFill>
                <a:latin typeface="PT Sans" panose="020B0503020203020204"/>
              </a:defRPr>
            </a:lvl4pPr>
            <a:lvl5pPr marL="2057400" indent="-228600">
              <a:buFont typeface="Symbol" panose="05050102010706020507" pitchFamily="18" charset="2"/>
              <a:buChar char="-"/>
              <a:defRPr sz="1400">
                <a:solidFill>
                  <a:srgbClr val="720035"/>
                </a:solidFill>
                <a:latin typeface="PT Sans" panose="020B0503020203020204"/>
              </a:defRPr>
            </a:lvl5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pic>
        <p:nvPicPr>
          <p:cNvPr id="5" name="Grafik 4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6E25C7E1-B64F-B713-C696-DE47CAAB74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267" y="6371684"/>
            <a:ext cx="1116000" cy="17904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A2191F6-56E2-81CA-ACC5-74EFF7F9A805}"/>
              </a:ext>
            </a:extLst>
          </p:cNvPr>
          <p:cNvSpPr txBox="1"/>
          <p:nvPr userDrawn="1"/>
        </p:nvSpPr>
        <p:spPr>
          <a:xfrm>
            <a:off x="11180438" y="6370496"/>
            <a:ext cx="432000" cy="180000"/>
          </a:xfrm>
          <a:prstGeom prst="rect">
            <a:avLst/>
          </a:prstGeom>
          <a:noFill/>
        </p:spPr>
        <p:txBody>
          <a:bodyPr wrap="square" tIns="0" rIns="0" rtlCol="0">
            <a:noAutofit/>
          </a:bodyPr>
          <a:lstStyle/>
          <a:p>
            <a:pPr algn="r"/>
            <a:fld id="{0E0AABF0-2034-4748-A1C3-E34D85B5D908}" type="slidenum">
              <a:rPr lang="de-DE" sz="1200" b="1" smtClean="0">
                <a:solidFill>
                  <a:schemeClr val="accent1"/>
                </a:solidFill>
                <a:latin typeface="PT Sans" panose="020B0503020203020204" pitchFamily="34" charset="0"/>
              </a:rPr>
              <a:pPr algn="r"/>
              <a:t>‹#›</a:t>
            </a:fld>
            <a:endParaRPr lang="de-DE" sz="1600" b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8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HIP_gra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78910" y="562761"/>
            <a:ext cx="11038733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solidFill>
                  <a:srgbClr val="720035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78910" y="1285200"/>
            <a:ext cx="11038733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en-US" err="1"/>
              <a:t>Unterüberschrift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A43921F4-3E17-45CC-A34D-BA377C9804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8909" y="2007635"/>
            <a:ext cx="11038734" cy="3780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None/>
              <a:defRPr sz="1400">
                <a:solidFill>
                  <a:srgbClr val="720035"/>
                </a:solidFill>
                <a:latin typeface="PT Sans" panose="020B0503020203020204"/>
              </a:defRPr>
            </a:lvl1pPr>
            <a:lvl2pPr marL="6858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>
                <a:solidFill>
                  <a:srgbClr val="720035"/>
                </a:solidFill>
                <a:latin typeface="PT Sans" panose="020B0503020203020204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400">
                <a:solidFill>
                  <a:srgbClr val="720035"/>
                </a:solidFill>
                <a:latin typeface="PT Sans" panose="020B0503020203020204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1400">
                <a:solidFill>
                  <a:srgbClr val="720035"/>
                </a:solidFill>
                <a:latin typeface="PT Sans" panose="020B0503020203020204"/>
              </a:defRPr>
            </a:lvl4pPr>
            <a:lvl5pPr marL="2057400" indent="-228600">
              <a:buFont typeface="Symbol" panose="05050102010706020507" pitchFamily="18" charset="2"/>
              <a:buChar char="-"/>
              <a:defRPr sz="1400">
                <a:solidFill>
                  <a:srgbClr val="720035"/>
                </a:solidFill>
                <a:latin typeface="PT Sans" panose="020B0503020203020204"/>
              </a:defRPr>
            </a:lvl5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pic>
        <p:nvPicPr>
          <p:cNvPr id="4" name="Grafik 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BFBA023B-1B18-BDA6-995A-35FB70BBDC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267" y="6371684"/>
            <a:ext cx="1116000" cy="17904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F5AA6DD-3468-00B8-80F2-876E7F1D1D14}"/>
              </a:ext>
            </a:extLst>
          </p:cNvPr>
          <p:cNvSpPr txBox="1"/>
          <p:nvPr userDrawn="1"/>
        </p:nvSpPr>
        <p:spPr>
          <a:xfrm>
            <a:off x="11180438" y="6370496"/>
            <a:ext cx="432000" cy="180000"/>
          </a:xfrm>
          <a:prstGeom prst="rect">
            <a:avLst/>
          </a:prstGeom>
          <a:noFill/>
        </p:spPr>
        <p:txBody>
          <a:bodyPr wrap="square" tIns="0" rIns="0" rtlCol="0">
            <a:noAutofit/>
          </a:bodyPr>
          <a:lstStyle/>
          <a:p>
            <a:pPr algn="r"/>
            <a:fld id="{0E0AABF0-2034-4748-A1C3-E34D85B5D908}" type="slidenum">
              <a:rPr lang="de-DE" sz="1200" b="1" smtClean="0">
                <a:solidFill>
                  <a:schemeClr val="accent1"/>
                </a:solidFill>
                <a:latin typeface="PT Sans" panose="020B0503020203020204" pitchFamily="34" charset="0"/>
              </a:rPr>
              <a:pPr algn="r"/>
              <a:t>‹#›</a:t>
            </a:fld>
            <a:endParaRPr lang="de-DE" sz="1600" b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10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HIP_ber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78910" y="562761"/>
            <a:ext cx="11034182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78910" y="1285200"/>
            <a:ext cx="11034182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en-US" err="1"/>
              <a:t>Unterüberschrift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A43921F4-3E17-45CC-A34D-BA377C9804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8908" y="2007635"/>
            <a:ext cx="11034181" cy="3740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None/>
              <a:defRPr sz="1400">
                <a:solidFill>
                  <a:schemeClr val="bg1"/>
                </a:solidFill>
                <a:latin typeface="PT Sans" panose="020B0503020203020204"/>
              </a:defRPr>
            </a:lvl1pPr>
            <a:lvl2pPr marL="6858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PT Sans" panose="020B0503020203020204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400">
                <a:solidFill>
                  <a:schemeClr val="bg1"/>
                </a:solidFill>
                <a:latin typeface="PT Sans" panose="020B0503020203020204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Sans" panose="020B0503020203020204"/>
              </a:defRPr>
            </a:lvl4pPr>
            <a:lvl5pPr marL="2057400" indent="-228600">
              <a:buFont typeface="Symbol" panose="05050102010706020507" pitchFamily="18" charset="2"/>
              <a:buChar char="-"/>
              <a:defRPr sz="1400">
                <a:solidFill>
                  <a:srgbClr val="720035"/>
                </a:solidFill>
                <a:latin typeface="PT Sans" panose="020B0503020203020204"/>
              </a:defRPr>
            </a:lvl5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pic>
        <p:nvPicPr>
          <p:cNvPr id="2" name="Grafik 1" descr="Ein Bild, das Schrift, Grafiken, Typografie, Grafikdesign enthält.&#10;&#10;Automatisch generierte Beschreibung">
            <a:extLst>
              <a:ext uri="{FF2B5EF4-FFF2-40B4-BE49-F238E27FC236}">
                <a16:creationId xmlns:a16="http://schemas.microsoft.com/office/drawing/2014/main" id="{FF405C7A-485F-6B64-8426-BFD6466D5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000" y="6372000"/>
            <a:ext cx="1116000" cy="17904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99CC69B-66C4-7958-E429-D3FB0667E7FF}"/>
              </a:ext>
            </a:extLst>
          </p:cNvPr>
          <p:cNvSpPr txBox="1"/>
          <p:nvPr userDrawn="1"/>
        </p:nvSpPr>
        <p:spPr>
          <a:xfrm>
            <a:off x="11180438" y="6370496"/>
            <a:ext cx="432000" cy="180000"/>
          </a:xfrm>
          <a:prstGeom prst="rect">
            <a:avLst/>
          </a:prstGeom>
          <a:noFill/>
        </p:spPr>
        <p:txBody>
          <a:bodyPr wrap="square" tIns="0" rIns="0" rtlCol="0">
            <a:noAutofit/>
          </a:bodyPr>
          <a:lstStyle/>
          <a:p>
            <a:pPr algn="r"/>
            <a:fld id="{0E0AABF0-2034-4748-A1C3-E34D85B5D908}" type="slidenum">
              <a:rPr lang="de-DE" sz="1200" b="1" smtClean="0">
                <a:solidFill>
                  <a:schemeClr val="bg1"/>
                </a:solidFill>
                <a:latin typeface="PT Sans" panose="020B0503020203020204" pitchFamily="34" charset="0"/>
              </a:rPr>
              <a:pPr algn="r"/>
              <a:t>‹#›</a:t>
            </a:fld>
            <a:endParaRPr lang="de-DE" sz="1600" b="1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5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_HIP_gra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F46255EB-CE33-A276-3AEC-8B58ADE6917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DE0257F-25A6-38A7-B5BF-5A96B328E03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1423" b="6722"/>
          <a:stretch/>
        </p:blipFill>
        <p:spPr>
          <a:xfrm>
            <a:off x="6970007" y="3264922"/>
            <a:ext cx="5221993" cy="3593078"/>
          </a:xfrm>
          <a:prstGeom prst="rect">
            <a:avLst/>
          </a:prstGeom>
        </p:spPr>
      </p:pic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2B2D4B50-2052-61E6-3E30-EA767EB719F2}"/>
              </a:ext>
            </a:extLst>
          </p:cNvPr>
          <p:cNvSpPr txBox="1">
            <a:spLocks/>
          </p:cNvSpPr>
          <p:nvPr userDrawn="1"/>
        </p:nvSpPr>
        <p:spPr>
          <a:xfrm>
            <a:off x="580757" y="648000"/>
            <a:ext cx="7470000" cy="1065600"/>
          </a:xfrm>
          <a:prstGeom prst="rect">
            <a:avLst/>
          </a:prstGeom>
          <a:noFill/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i="0" kern="1200">
                <a:solidFill>
                  <a:schemeClr val="bg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accent1"/>
                </a:solidFill>
              </a:rPr>
              <a:t>Agenda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C78CE820-4B43-4674-AB97-474D95B2AC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96000" y="2016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1</a:t>
            </a:r>
          </a:p>
        </p:txBody>
      </p:sp>
      <p:sp>
        <p:nvSpPr>
          <p:cNvPr id="22" name="Textplatzhalter 20">
            <a:extLst>
              <a:ext uri="{FF2B5EF4-FFF2-40B4-BE49-F238E27FC236}">
                <a16:creationId xmlns:a16="http://schemas.microsoft.com/office/drawing/2014/main" id="{3F667828-7749-373D-BDA2-3E39963C7C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96000" y="2700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2</a:t>
            </a:r>
          </a:p>
        </p:txBody>
      </p:sp>
      <p:sp>
        <p:nvSpPr>
          <p:cNvPr id="23" name="Textplatzhalter 20">
            <a:extLst>
              <a:ext uri="{FF2B5EF4-FFF2-40B4-BE49-F238E27FC236}">
                <a16:creationId xmlns:a16="http://schemas.microsoft.com/office/drawing/2014/main" id="{5A866B60-B616-29DC-95CC-A092AC4072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96000" y="3384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3</a:t>
            </a:r>
          </a:p>
        </p:txBody>
      </p:sp>
      <p:sp>
        <p:nvSpPr>
          <p:cNvPr id="24" name="Textplatzhalter 20">
            <a:extLst>
              <a:ext uri="{FF2B5EF4-FFF2-40B4-BE49-F238E27FC236}">
                <a16:creationId xmlns:a16="http://schemas.microsoft.com/office/drawing/2014/main" id="{3938FAB3-41F8-8C78-FD4B-C8FCFF2603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6000" y="4068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4</a:t>
            </a:r>
          </a:p>
        </p:txBody>
      </p:sp>
      <p:sp>
        <p:nvSpPr>
          <p:cNvPr id="25" name="Textplatzhalter 20">
            <a:extLst>
              <a:ext uri="{FF2B5EF4-FFF2-40B4-BE49-F238E27FC236}">
                <a16:creationId xmlns:a16="http://schemas.microsoft.com/office/drawing/2014/main" id="{F749705B-DADE-5EA2-4083-421A8F8A0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000" y="4752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5</a:t>
            </a:r>
          </a:p>
        </p:txBody>
      </p:sp>
      <p:sp>
        <p:nvSpPr>
          <p:cNvPr id="26" name="Textplatzhalter 20">
            <a:extLst>
              <a:ext uri="{FF2B5EF4-FFF2-40B4-BE49-F238E27FC236}">
                <a16:creationId xmlns:a16="http://schemas.microsoft.com/office/drawing/2014/main" id="{2528E0C5-7F85-7F74-F2B1-0C7A651461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000" y="5436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6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4B410122-055B-4A89-93CB-7CBB3A8CAAD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66000" y="2016000"/>
            <a:ext cx="432000" cy="432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1.</a:t>
            </a:r>
          </a:p>
        </p:txBody>
      </p:sp>
      <p:sp>
        <p:nvSpPr>
          <p:cNvPr id="29" name="Textplatzhalter 27">
            <a:extLst>
              <a:ext uri="{FF2B5EF4-FFF2-40B4-BE49-F238E27FC236}">
                <a16:creationId xmlns:a16="http://schemas.microsoft.com/office/drawing/2014/main" id="{3629856E-FC57-86D4-21A8-13539ACC2688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6000" y="2700000"/>
            <a:ext cx="432000" cy="432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2.</a:t>
            </a:r>
          </a:p>
        </p:txBody>
      </p:sp>
      <p:sp>
        <p:nvSpPr>
          <p:cNvPr id="30" name="Textplatzhalter 27">
            <a:extLst>
              <a:ext uri="{FF2B5EF4-FFF2-40B4-BE49-F238E27FC236}">
                <a16:creationId xmlns:a16="http://schemas.microsoft.com/office/drawing/2014/main" id="{40BE412A-1237-0C9B-D3C6-4497F9E8B7C1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666000" y="3384000"/>
            <a:ext cx="432000" cy="432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3.</a:t>
            </a:r>
          </a:p>
        </p:txBody>
      </p:sp>
      <p:sp>
        <p:nvSpPr>
          <p:cNvPr id="31" name="Textplatzhalter 27">
            <a:extLst>
              <a:ext uri="{FF2B5EF4-FFF2-40B4-BE49-F238E27FC236}">
                <a16:creationId xmlns:a16="http://schemas.microsoft.com/office/drawing/2014/main" id="{9A763493-4BCF-DAB5-D477-4A0D246D1DC3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66000" y="4068000"/>
            <a:ext cx="432000" cy="432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4.</a:t>
            </a:r>
          </a:p>
        </p:txBody>
      </p:sp>
      <p:sp>
        <p:nvSpPr>
          <p:cNvPr id="32" name="Textplatzhalter 27">
            <a:extLst>
              <a:ext uri="{FF2B5EF4-FFF2-40B4-BE49-F238E27FC236}">
                <a16:creationId xmlns:a16="http://schemas.microsoft.com/office/drawing/2014/main" id="{95DA8278-9DDA-A2A6-027E-3DB9F5DA6E57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666000" y="4752000"/>
            <a:ext cx="432000" cy="432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5.</a:t>
            </a:r>
          </a:p>
        </p:txBody>
      </p:sp>
      <p:sp>
        <p:nvSpPr>
          <p:cNvPr id="33" name="Textplatzhalter 27">
            <a:extLst>
              <a:ext uri="{FF2B5EF4-FFF2-40B4-BE49-F238E27FC236}">
                <a16:creationId xmlns:a16="http://schemas.microsoft.com/office/drawing/2014/main" id="{56118459-1215-94F0-CB80-1652E9DE0B9C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666000" y="5436000"/>
            <a:ext cx="432000" cy="432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6.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A0B8EFF-59AE-0A34-8A2F-AD9F9DD4D4E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954" t="40163" r="22910" b="40617"/>
          <a:stretch/>
        </p:blipFill>
        <p:spPr>
          <a:xfrm>
            <a:off x="9120188" y="5841570"/>
            <a:ext cx="3026019" cy="108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7B2B1A0-EF72-3CE4-E1C5-DFF1094339CD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9943" t="29176" r="9859" b="28022"/>
          <a:stretch/>
        </p:blipFill>
        <p:spPr>
          <a:xfrm>
            <a:off x="8166081" y="5625570"/>
            <a:ext cx="4025919" cy="216000"/>
          </a:xfrm>
          <a:prstGeom prst="rect">
            <a:avLst/>
          </a:prstGeom>
        </p:spPr>
      </p:pic>
      <p:pic>
        <p:nvPicPr>
          <p:cNvPr id="3" name="Grafik 2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1E09F73B-3B1C-2ED1-F310-84B1B2F7E4D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0953"/>
            <a:ext cx="2376000" cy="13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6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_HIP_ber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54C5C745-315A-3827-6286-458F81A2FF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540A30B1-0A4B-0CFE-C07E-A1E4995F545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1423" b="6722"/>
          <a:stretch/>
        </p:blipFill>
        <p:spPr>
          <a:xfrm>
            <a:off x="6970007" y="3264922"/>
            <a:ext cx="5221993" cy="3593078"/>
          </a:xfrm>
          <a:prstGeom prst="rect">
            <a:avLst/>
          </a:prstGeom>
        </p:spPr>
      </p:pic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2B2D4B50-2052-61E6-3E30-EA767EB719F2}"/>
              </a:ext>
            </a:extLst>
          </p:cNvPr>
          <p:cNvSpPr txBox="1">
            <a:spLocks/>
          </p:cNvSpPr>
          <p:nvPr userDrawn="1"/>
        </p:nvSpPr>
        <p:spPr>
          <a:xfrm>
            <a:off x="580757" y="648000"/>
            <a:ext cx="7470000" cy="1065600"/>
          </a:xfrm>
          <a:prstGeom prst="rect">
            <a:avLst/>
          </a:prstGeom>
          <a:noFill/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i="0" kern="1200">
                <a:solidFill>
                  <a:schemeClr val="bg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Agenda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C78CE820-4B43-4674-AB97-474D95B2AC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96000" y="2016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1</a:t>
            </a:r>
          </a:p>
        </p:txBody>
      </p:sp>
      <p:sp>
        <p:nvSpPr>
          <p:cNvPr id="22" name="Textplatzhalter 20">
            <a:extLst>
              <a:ext uri="{FF2B5EF4-FFF2-40B4-BE49-F238E27FC236}">
                <a16:creationId xmlns:a16="http://schemas.microsoft.com/office/drawing/2014/main" id="{3F667828-7749-373D-BDA2-3E39963C7C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96000" y="2700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2</a:t>
            </a:r>
          </a:p>
        </p:txBody>
      </p:sp>
      <p:sp>
        <p:nvSpPr>
          <p:cNvPr id="23" name="Textplatzhalter 20">
            <a:extLst>
              <a:ext uri="{FF2B5EF4-FFF2-40B4-BE49-F238E27FC236}">
                <a16:creationId xmlns:a16="http://schemas.microsoft.com/office/drawing/2014/main" id="{5A866B60-B616-29DC-95CC-A092AC4072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96000" y="3384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3</a:t>
            </a:r>
          </a:p>
        </p:txBody>
      </p:sp>
      <p:sp>
        <p:nvSpPr>
          <p:cNvPr id="24" name="Textplatzhalter 20">
            <a:extLst>
              <a:ext uri="{FF2B5EF4-FFF2-40B4-BE49-F238E27FC236}">
                <a16:creationId xmlns:a16="http://schemas.microsoft.com/office/drawing/2014/main" id="{3938FAB3-41F8-8C78-FD4B-C8FCFF2603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6000" y="4068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4</a:t>
            </a:r>
          </a:p>
        </p:txBody>
      </p:sp>
      <p:sp>
        <p:nvSpPr>
          <p:cNvPr id="25" name="Textplatzhalter 20">
            <a:extLst>
              <a:ext uri="{FF2B5EF4-FFF2-40B4-BE49-F238E27FC236}">
                <a16:creationId xmlns:a16="http://schemas.microsoft.com/office/drawing/2014/main" id="{F749705B-DADE-5EA2-4083-421A8F8A0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000" y="4752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5</a:t>
            </a:r>
          </a:p>
        </p:txBody>
      </p:sp>
      <p:sp>
        <p:nvSpPr>
          <p:cNvPr id="26" name="Textplatzhalter 20">
            <a:extLst>
              <a:ext uri="{FF2B5EF4-FFF2-40B4-BE49-F238E27FC236}">
                <a16:creationId xmlns:a16="http://schemas.microsoft.com/office/drawing/2014/main" id="{2528E0C5-7F85-7F74-F2B1-0C7A651461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000" y="5436000"/>
            <a:ext cx="648000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6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4B410122-055B-4A89-93CB-7CBB3A8CAAD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66000" y="2016000"/>
            <a:ext cx="432000" cy="432000"/>
          </a:xfrm>
          <a:prstGeom prst="roundRect">
            <a:avLst/>
          </a:prstGeom>
          <a:ln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1.</a:t>
            </a:r>
          </a:p>
        </p:txBody>
      </p:sp>
      <p:sp>
        <p:nvSpPr>
          <p:cNvPr id="29" name="Textplatzhalter 27">
            <a:extLst>
              <a:ext uri="{FF2B5EF4-FFF2-40B4-BE49-F238E27FC236}">
                <a16:creationId xmlns:a16="http://schemas.microsoft.com/office/drawing/2014/main" id="{3629856E-FC57-86D4-21A8-13539ACC2688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6000" y="2700000"/>
            <a:ext cx="432000" cy="432000"/>
          </a:xfrm>
          <a:prstGeom prst="roundRect">
            <a:avLst/>
          </a:prstGeom>
          <a:ln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2.</a:t>
            </a:r>
          </a:p>
        </p:txBody>
      </p:sp>
      <p:sp>
        <p:nvSpPr>
          <p:cNvPr id="30" name="Textplatzhalter 27">
            <a:extLst>
              <a:ext uri="{FF2B5EF4-FFF2-40B4-BE49-F238E27FC236}">
                <a16:creationId xmlns:a16="http://schemas.microsoft.com/office/drawing/2014/main" id="{40BE412A-1237-0C9B-D3C6-4497F9E8B7C1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666000" y="3384000"/>
            <a:ext cx="432000" cy="432000"/>
          </a:xfrm>
          <a:prstGeom prst="roundRect">
            <a:avLst/>
          </a:prstGeom>
          <a:ln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3.</a:t>
            </a:r>
          </a:p>
        </p:txBody>
      </p:sp>
      <p:sp>
        <p:nvSpPr>
          <p:cNvPr id="31" name="Textplatzhalter 27">
            <a:extLst>
              <a:ext uri="{FF2B5EF4-FFF2-40B4-BE49-F238E27FC236}">
                <a16:creationId xmlns:a16="http://schemas.microsoft.com/office/drawing/2014/main" id="{9A763493-4BCF-DAB5-D477-4A0D246D1DC3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66000" y="4068000"/>
            <a:ext cx="432000" cy="432000"/>
          </a:xfrm>
          <a:prstGeom prst="roundRect">
            <a:avLst/>
          </a:prstGeom>
          <a:ln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4.</a:t>
            </a:r>
          </a:p>
        </p:txBody>
      </p:sp>
      <p:sp>
        <p:nvSpPr>
          <p:cNvPr id="32" name="Textplatzhalter 27">
            <a:extLst>
              <a:ext uri="{FF2B5EF4-FFF2-40B4-BE49-F238E27FC236}">
                <a16:creationId xmlns:a16="http://schemas.microsoft.com/office/drawing/2014/main" id="{95DA8278-9DDA-A2A6-027E-3DB9F5DA6E57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666000" y="4752000"/>
            <a:ext cx="432000" cy="432000"/>
          </a:xfrm>
          <a:prstGeom prst="roundRect">
            <a:avLst/>
          </a:prstGeom>
          <a:ln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5.</a:t>
            </a:r>
          </a:p>
        </p:txBody>
      </p:sp>
      <p:sp>
        <p:nvSpPr>
          <p:cNvPr id="33" name="Textplatzhalter 27">
            <a:extLst>
              <a:ext uri="{FF2B5EF4-FFF2-40B4-BE49-F238E27FC236}">
                <a16:creationId xmlns:a16="http://schemas.microsoft.com/office/drawing/2014/main" id="{56118459-1215-94F0-CB80-1652E9DE0B9C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666000" y="5436000"/>
            <a:ext cx="432000" cy="432000"/>
          </a:xfrm>
          <a:prstGeom prst="roundRect">
            <a:avLst/>
          </a:prstGeom>
          <a:ln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6.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D2170DB-9DA0-6689-3E50-65EF6DA9E669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954" t="40163" r="22910" b="40617"/>
          <a:stretch/>
        </p:blipFill>
        <p:spPr>
          <a:xfrm>
            <a:off x="9120188" y="5841570"/>
            <a:ext cx="3026019" cy="108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796187CC-5EFF-29D7-23AF-21842B641C24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9943" t="29176" r="9859" b="28022"/>
          <a:stretch/>
        </p:blipFill>
        <p:spPr>
          <a:xfrm>
            <a:off x="8166081" y="5625570"/>
            <a:ext cx="4025919" cy="216000"/>
          </a:xfrm>
          <a:prstGeom prst="rect">
            <a:avLst/>
          </a:prstGeom>
        </p:spPr>
      </p:pic>
      <p:pic>
        <p:nvPicPr>
          <p:cNvPr id="2" name="Grafik 1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90FC1AFA-D9DD-BAC9-61E9-562394FA285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6650"/>
            <a:ext cx="2376000" cy="134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36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ilnehmer_HIP_gra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78910" y="562761"/>
            <a:ext cx="11038733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solidFill>
                  <a:srgbClr val="720035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78910" y="1285200"/>
            <a:ext cx="11038733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en-US" err="1"/>
              <a:t>Unterüberschrift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pic>
        <p:nvPicPr>
          <p:cNvPr id="5" name="Grafik 4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70232DC9-E909-0536-8267-A1846B862D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267" y="6371684"/>
            <a:ext cx="1116000" cy="17904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99DA1A2-7BFD-9A0B-5945-60619E301320}"/>
              </a:ext>
            </a:extLst>
          </p:cNvPr>
          <p:cNvSpPr txBox="1"/>
          <p:nvPr userDrawn="1"/>
        </p:nvSpPr>
        <p:spPr>
          <a:xfrm>
            <a:off x="11180438" y="6370496"/>
            <a:ext cx="432000" cy="180000"/>
          </a:xfrm>
          <a:prstGeom prst="rect">
            <a:avLst/>
          </a:prstGeom>
          <a:noFill/>
        </p:spPr>
        <p:txBody>
          <a:bodyPr wrap="square" tIns="0" rIns="0" rtlCol="0">
            <a:noAutofit/>
          </a:bodyPr>
          <a:lstStyle/>
          <a:p>
            <a:pPr algn="r"/>
            <a:fld id="{0E0AABF0-2034-4748-A1C3-E34D85B5D908}" type="slidenum">
              <a:rPr lang="de-DE" sz="1200" b="1" smtClean="0">
                <a:solidFill>
                  <a:schemeClr val="accent1"/>
                </a:solidFill>
                <a:latin typeface="PT Sans" panose="020B0503020203020204" pitchFamily="34" charset="0"/>
              </a:rPr>
              <a:pPr algn="r"/>
              <a:t>‹#›</a:t>
            </a:fld>
            <a:endParaRPr lang="de-DE" sz="1600" b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FA7A0648-EDBF-5595-E939-422C1D55F895}"/>
              </a:ext>
            </a:extLst>
          </p:cNvPr>
          <p:cNvSpPr/>
          <p:nvPr userDrawn="1"/>
        </p:nvSpPr>
        <p:spPr>
          <a:xfrm>
            <a:off x="578910" y="2088000"/>
            <a:ext cx="11033528" cy="2700000"/>
          </a:xfrm>
          <a:prstGeom prst="roundRect">
            <a:avLst>
              <a:gd name="adj" fmla="val 5782"/>
            </a:avLst>
          </a:prstGeom>
          <a:ln>
            <a:noFill/>
          </a:ln>
          <a:effectLst>
            <a:outerShdw blurRad="63500" dist="635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Bildplatzhalter 19">
            <a:extLst>
              <a:ext uri="{FF2B5EF4-FFF2-40B4-BE49-F238E27FC236}">
                <a16:creationId xmlns:a16="http://schemas.microsoft.com/office/drawing/2014/main" id="{B47B16C9-361E-D75C-73DD-60D7625BCD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2000" y="2520000"/>
            <a:ext cx="1224000" cy="12240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lIns="36000" rIns="36000" anchor="ctr" anchorCtr="0"/>
          <a:lstStyle>
            <a:lvl1pPr marL="0" indent="0" algn="ctr">
              <a:buFont typeface="Arial" panose="020B0604020202020204" pitchFamily="34" charset="0"/>
              <a:buNone/>
              <a:defRPr sz="1200" b="1">
                <a:solidFill>
                  <a:schemeClr val="tx1"/>
                </a:solidFill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Bildplatzhalter 19">
            <a:extLst>
              <a:ext uri="{FF2B5EF4-FFF2-40B4-BE49-F238E27FC236}">
                <a16:creationId xmlns:a16="http://schemas.microsoft.com/office/drawing/2014/main" id="{3EA71408-1AE5-2BD9-6339-31D44CD1C8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72000" y="2520000"/>
            <a:ext cx="1224000" cy="12240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8" name="Bildplatzhalter 19">
            <a:extLst>
              <a:ext uri="{FF2B5EF4-FFF2-40B4-BE49-F238E27FC236}">
                <a16:creationId xmlns:a16="http://schemas.microsoft.com/office/drawing/2014/main" id="{42F29530-D3AF-91C6-E283-A99CEBE75A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2520000"/>
            <a:ext cx="1224000" cy="12240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9" name="Bildplatzhalter 19">
            <a:extLst>
              <a:ext uri="{FF2B5EF4-FFF2-40B4-BE49-F238E27FC236}">
                <a16:creationId xmlns:a16="http://schemas.microsoft.com/office/drawing/2014/main" id="{A015AA3C-197B-3B91-F7B4-DAEC6E2E1EE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72000" y="2520000"/>
            <a:ext cx="1224000" cy="12240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1" name="Bildplatzhalter 19">
            <a:extLst>
              <a:ext uri="{FF2B5EF4-FFF2-40B4-BE49-F238E27FC236}">
                <a16:creationId xmlns:a16="http://schemas.microsoft.com/office/drawing/2014/main" id="{2CAFE73C-FDC6-802F-6615-46CB0DB342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72000" y="2520000"/>
            <a:ext cx="1224000" cy="12240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2" name="Bildplatzhalter 19">
            <a:extLst>
              <a:ext uri="{FF2B5EF4-FFF2-40B4-BE49-F238E27FC236}">
                <a16:creationId xmlns:a16="http://schemas.microsoft.com/office/drawing/2014/main" id="{88A2CD7E-EC06-76C8-EBC1-C38FCCEAA7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972000" y="2520000"/>
            <a:ext cx="1224000" cy="1224000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3" name="Textplatzhalter 20">
            <a:extLst>
              <a:ext uri="{FF2B5EF4-FFF2-40B4-BE49-F238E27FC236}">
                <a16:creationId xmlns:a16="http://schemas.microsoft.com/office/drawing/2014/main" id="{83D9AF2E-93A7-385E-3692-D35DE6B725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1</a:t>
            </a:r>
          </a:p>
        </p:txBody>
      </p:sp>
      <p:sp>
        <p:nvSpPr>
          <p:cNvPr id="17" name="Textplatzhalter 20">
            <a:extLst>
              <a:ext uri="{FF2B5EF4-FFF2-40B4-BE49-F238E27FC236}">
                <a16:creationId xmlns:a16="http://schemas.microsoft.com/office/drawing/2014/main" id="{475891F9-4A7B-50FA-BFAD-6EF97C0019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18" name="Textplatzhalter 20">
            <a:extLst>
              <a:ext uri="{FF2B5EF4-FFF2-40B4-BE49-F238E27FC236}">
                <a16:creationId xmlns:a16="http://schemas.microsoft.com/office/drawing/2014/main" id="{13FEC39E-C9AF-8B88-E122-4B5EC6A885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2</a:t>
            </a:r>
          </a:p>
        </p:txBody>
      </p:sp>
      <p:sp>
        <p:nvSpPr>
          <p:cNvPr id="19" name="Textplatzhalter 20">
            <a:extLst>
              <a:ext uri="{FF2B5EF4-FFF2-40B4-BE49-F238E27FC236}">
                <a16:creationId xmlns:a16="http://schemas.microsoft.com/office/drawing/2014/main" id="{74F59387-141A-529E-798D-6DFE8B75A3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7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20" name="Textplatzhalter 20">
            <a:extLst>
              <a:ext uri="{FF2B5EF4-FFF2-40B4-BE49-F238E27FC236}">
                <a16:creationId xmlns:a16="http://schemas.microsoft.com/office/drawing/2014/main" id="{3AC64FE2-9FB6-5F41-4455-C276AD7544C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3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4E8DA17C-708A-8119-D6A5-6C984644A0B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23" name="Textplatzhalter 20">
            <a:extLst>
              <a:ext uri="{FF2B5EF4-FFF2-40B4-BE49-F238E27FC236}">
                <a16:creationId xmlns:a16="http://schemas.microsoft.com/office/drawing/2014/main" id="{42D2A35B-B8DA-0E39-8F2C-5EB9092CD2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4</a:t>
            </a:r>
          </a:p>
        </p:txBody>
      </p:sp>
      <p:sp>
        <p:nvSpPr>
          <p:cNvPr id="24" name="Textplatzhalter 20">
            <a:extLst>
              <a:ext uri="{FF2B5EF4-FFF2-40B4-BE49-F238E27FC236}">
                <a16:creationId xmlns:a16="http://schemas.microsoft.com/office/drawing/2014/main" id="{1515DFDD-4BFC-29C3-9201-28385C5308E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25" name="Textplatzhalter 20">
            <a:extLst>
              <a:ext uri="{FF2B5EF4-FFF2-40B4-BE49-F238E27FC236}">
                <a16:creationId xmlns:a16="http://schemas.microsoft.com/office/drawing/2014/main" id="{EAB3B384-89FE-327B-8FED-9B1B8CE8A69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5</a:t>
            </a:r>
          </a:p>
        </p:txBody>
      </p:sp>
      <p:sp>
        <p:nvSpPr>
          <p:cNvPr id="27" name="Textplatzhalter 20">
            <a:extLst>
              <a:ext uri="{FF2B5EF4-FFF2-40B4-BE49-F238E27FC236}">
                <a16:creationId xmlns:a16="http://schemas.microsoft.com/office/drawing/2014/main" id="{90F7781E-7B26-ADD4-BB06-584AD2F25CD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28" name="Textplatzhalter 20">
            <a:extLst>
              <a:ext uri="{FF2B5EF4-FFF2-40B4-BE49-F238E27FC236}">
                <a16:creationId xmlns:a16="http://schemas.microsoft.com/office/drawing/2014/main" id="{BD018E51-EF22-8715-4BB7-4F03F2E2478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6</a:t>
            </a:r>
          </a:p>
        </p:txBody>
      </p:sp>
      <p:sp>
        <p:nvSpPr>
          <p:cNvPr id="30" name="Textplatzhalter 20">
            <a:extLst>
              <a:ext uri="{FF2B5EF4-FFF2-40B4-BE49-F238E27FC236}">
                <a16:creationId xmlns:a16="http://schemas.microsoft.com/office/drawing/2014/main" id="{E1BE91EE-E9C6-746C-12E7-912FD54B01D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</p:spTree>
    <p:extLst>
      <p:ext uri="{BB962C8B-B14F-4D97-AF65-F5344CB8AC3E}">
        <p14:creationId xmlns:p14="http://schemas.microsoft.com/office/powerpoint/2010/main" val="3287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ilnehmer_HIP_ber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78910" y="562761"/>
            <a:ext cx="11038733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78910" y="1285200"/>
            <a:ext cx="11038733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en-US" err="1"/>
              <a:t>Unterüberschrift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pic>
        <p:nvPicPr>
          <p:cNvPr id="4" name="Grafik 3" descr="Ein Bild, das Schrift, Grafiken, Typografie, Grafikdesign enthält.&#10;&#10;Automatisch generierte Beschreibung">
            <a:extLst>
              <a:ext uri="{FF2B5EF4-FFF2-40B4-BE49-F238E27FC236}">
                <a16:creationId xmlns:a16="http://schemas.microsoft.com/office/drawing/2014/main" id="{C9A85291-FED0-5146-313D-C678844473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000" y="6372000"/>
            <a:ext cx="1116000" cy="17904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8488A00-C371-CA5B-1E8D-2D9D0849AFCB}"/>
              </a:ext>
            </a:extLst>
          </p:cNvPr>
          <p:cNvSpPr txBox="1"/>
          <p:nvPr userDrawn="1"/>
        </p:nvSpPr>
        <p:spPr>
          <a:xfrm>
            <a:off x="11180438" y="6370496"/>
            <a:ext cx="432000" cy="180000"/>
          </a:xfrm>
          <a:prstGeom prst="rect">
            <a:avLst/>
          </a:prstGeom>
          <a:noFill/>
        </p:spPr>
        <p:txBody>
          <a:bodyPr wrap="square" tIns="0" rIns="0" rtlCol="0">
            <a:noAutofit/>
          </a:bodyPr>
          <a:lstStyle/>
          <a:p>
            <a:pPr algn="r"/>
            <a:fld id="{0E0AABF0-2034-4748-A1C3-E34D85B5D908}" type="slidenum">
              <a:rPr lang="de-DE" sz="1200" b="1" smtClean="0">
                <a:solidFill>
                  <a:schemeClr val="bg1"/>
                </a:solidFill>
                <a:latin typeface="PT Sans" panose="020B0503020203020204" pitchFamily="34" charset="0"/>
              </a:rPr>
              <a:pPr algn="r"/>
              <a:t>‹#›</a:t>
            </a:fld>
            <a:endParaRPr lang="de-DE" sz="1600" b="1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0584D08E-2DC6-6FC6-6FAA-DB392961DF27}"/>
              </a:ext>
            </a:extLst>
          </p:cNvPr>
          <p:cNvSpPr/>
          <p:nvPr userDrawn="1"/>
        </p:nvSpPr>
        <p:spPr>
          <a:xfrm>
            <a:off x="578910" y="2088000"/>
            <a:ext cx="11034000" cy="2700000"/>
          </a:xfrm>
          <a:prstGeom prst="roundRect">
            <a:avLst>
              <a:gd name="adj" fmla="val 5782"/>
            </a:avLst>
          </a:prstGeom>
          <a:solidFill>
            <a:schemeClr val="accent6"/>
          </a:solidFill>
          <a:ln>
            <a:noFill/>
          </a:ln>
          <a:effectLst>
            <a:outerShdw blurRad="63500" dist="635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Bildplatzhalter 19">
            <a:extLst>
              <a:ext uri="{FF2B5EF4-FFF2-40B4-BE49-F238E27FC236}">
                <a16:creationId xmlns:a16="http://schemas.microsoft.com/office/drawing/2014/main" id="{ADFCFDB3-EFA7-2FB0-10A6-8749E85A5C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2000" y="2520000"/>
            <a:ext cx="1224000" cy="1224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sz="1200" b="1">
                <a:solidFill>
                  <a:schemeClr val="tx1"/>
                </a:solidFill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6" name="Bildplatzhalter 19">
            <a:extLst>
              <a:ext uri="{FF2B5EF4-FFF2-40B4-BE49-F238E27FC236}">
                <a16:creationId xmlns:a16="http://schemas.microsoft.com/office/drawing/2014/main" id="{8D127570-5346-E025-497C-08D6AC9232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72000" y="2520000"/>
            <a:ext cx="1224000" cy="1224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8" name="Bildplatzhalter 19">
            <a:extLst>
              <a:ext uri="{FF2B5EF4-FFF2-40B4-BE49-F238E27FC236}">
                <a16:creationId xmlns:a16="http://schemas.microsoft.com/office/drawing/2014/main" id="{53BEA3FC-2250-20E8-9FC8-943CF90214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2520000"/>
            <a:ext cx="1224000" cy="1224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9" name="Bildplatzhalter 19">
            <a:extLst>
              <a:ext uri="{FF2B5EF4-FFF2-40B4-BE49-F238E27FC236}">
                <a16:creationId xmlns:a16="http://schemas.microsoft.com/office/drawing/2014/main" id="{88E5A5F4-66EC-5732-41B2-2F545F40BA9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72000" y="2520000"/>
            <a:ext cx="1224000" cy="1224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1" name="Bildplatzhalter 19">
            <a:extLst>
              <a:ext uri="{FF2B5EF4-FFF2-40B4-BE49-F238E27FC236}">
                <a16:creationId xmlns:a16="http://schemas.microsoft.com/office/drawing/2014/main" id="{14352AD8-B40F-A248-9E7A-E080023D3E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72000" y="2520000"/>
            <a:ext cx="1224000" cy="1224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2" name="Bildplatzhalter 19">
            <a:extLst>
              <a:ext uri="{FF2B5EF4-FFF2-40B4-BE49-F238E27FC236}">
                <a16:creationId xmlns:a16="http://schemas.microsoft.com/office/drawing/2014/main" id="{8D1860D7-1145-E985-9CF8-BD6223A4EF0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972000" y="2520000"/>
            <a:ext cx="1224000" cy="1224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lang="de-DE" sz="1200" b="1" dirty="0"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13" name="Textplatzhalter 20">
            <a:extLst>
              <a:ext uri="{FF2B5EF4-FFF2-40B4-BE49-F238E27FC236}">
                <a16:creationId xmlns:a16="http://schemas.microsoft.com/office/drawing/2014/main" id="{72C1A695-68ED-22C8-453C-589697A495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1</a:t>
            </a:r>
          </a:p>
        </p:txBody>
      </p:sp>
      <p:sp>
        <p:nvSpPr>
          <p:cNvPr id="17" name="Textplatzhalter 20">
            <a:extLst>
              <a:ext uri="{FF2B5EF4-FFF2-40B4-BE49-F238E27FC236}">
                <a16:creationId xmlns:a16="http://schemas.microsoft.com/office/drawing/2014/main" id="{B2C0F8A6-0B26-62F1-0119-6452A7E4E5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18" name="Textplatzhalter 20">
            <a:extLst>
              <a:ext uri="{FF2B5EF4-FFF2-40B4-BE49-F238E27FC236}">
                <a16:creationId xmlns:a16="http://schemas.microsoft.com/office/drawing/2014/main" id="{F4AEE963-2CB9-3C9F-AC48-50051509A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2</a:t>
            </a:r>
          </a:p>
        </p:txBody>
      </p:sp>
      <p:sp>
        <p:nvSpPr>
          <p:cNvPr id="19" name="Textplatzhalter 20">
            <a:extLst>
              <a:ext uri="{FF2B5EF4-FFF2-40B4-BE49-F238E27FC236}">
                <a16:creationId xmlns:a16="http://schemas.microsoft.com/office/drawing/2014/main" id="{46EBA654-6BD3-8212-E829-F7356F83D0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7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20" name="Textplatzhalter 20">
            <a:extLst>
              <a:ext uri="{FF2B5EF4-FFF2-40B4-BE49-F238E27FC236}">
                <a16:creationId xmlns:a16="http://schemas.microsoft.com/office/drawing/2014/main" id="{4349113D-11D9-B90D-0C36-99DC866B3F1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3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CE038A9B-E02F-3450-6179-D430B7ED050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23" name="Textplatzhalter 20">
            <a:extLst>
              <a:ext uri="{FF2B5EF4-FFF2-40B4-BE49-F238E27FC236}">
                <a16:creationId xmlns:a16="http://schemas.microsoft.com/office/drawing/2014/main" id="{59EDF1C9-E8F7-217A-BD9B-812CA8BB602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4</a:t>
            </a:r>
          </a:p>
        </p:txBody>
      </p:sp>
      <p:sp>
        <p:nvSpPr>
          <p:cNvPr id="24" name="Textplatzhalter 20">
            <a:extLst>
              <a:ext uri="{FF2B5EF4-FFF2-40B4-BE49-F238E27FC236}">
                <a16:creationId xmlns:a16="http://schemas.microsoft.com/office/drawing/2014/main" id="{F0C54A07-AECA-5E13-30C4-2815CA5F953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25" name="Textplatzhalter 20">
            <a:extLst>
              <a:ext uri="{FF2B5EF4-FFF2-40B4-BE49-F238E27FC236}">
                <a16:creationId xmlns:a16="http://schemas.microsoft.com/office/drawing/2014/main" id="{E032FA9B-F60B-6C2B-73E8-CEF01E8469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5</a:t>
            </a:r>
          </a:p>
        </p:txBody>
      </p:sp>
      <p:sp>
        <p:nvSpPr>
          <p:cNvPr id="27" name="Textplatzhalter 20">
            <a:extLst>
              <a:ext uri="{FF2B5EF4-FFF2-40B4-BE49-F238E27FC236}">
                <a16:creationId xmlns:a16="http://schemas.microsoft.com/office/drawing/2014/main" id="{46F2BF61-B37C-12D3-0BEA-AE176E86EEB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28" name="Textplatzhalter 20">
            <a:extLst>
              <a:ext uri="{FF2B5EF4-FFF2-40B4-BE49-F238E27FC236}">
                <a16:creationId xmlns:a16="http://schemas.microsoft.com/office/drawing/2014/main" id="{6394C13A-07A5-B958-C928-D771A0E8B28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72000" y="3888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Teilnehmer 6</a:t>
            </a:r>
          </a:p>
        </p:txBody>
      </p:sp>
      <p:sp>
        <p:nvSpPr>
          <p:cNvPr id="30" name="Textplatzhalter 20">
            <a:extLst>
              <a:ext uri="{FF2B5EF4-FFF2-40B4-BE49-F238E27FC236}">
                <a16:creationId xmlns:a16="http://schemas.microsoft.com/office/drawing/2014/main" id="{3279C9FA-4EBA-8B5B-2D67-86D7E88BB3E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72000" y="4212000"/>
            <a:ext cx="1224000" cy="324000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accent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</p:spTree>
    <p:extLst>
      <p:ext uri="{BB962C8B-B14F-4D97-AF65-F5344CB8AC3E}">
        <p14:creationId xmlns:p14="http://schemas.microsoft.com/office/powerpoint/2010/main" val="8839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chlussfolie_HIP_gra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7CCB2B42-F5C5-DD78-8132-DD58C5C6DE5A}"/>
              </a:ext>
            </a:extLst>
          </p:cNvPr>
          <p:cNvSpPr/>
          <p:nvPr userDrawn="1"/>
        </p:nvSpPr>
        <p:spPr>
          <a:xfrm>
            <a:off x="-1" y="-2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3CD6A41-79A7-F84D-36A4-795E6B85DD1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6712" t="30609" r="-1"/>
          <a:stretch/>
        </p:blipFill>
        <p:spPr>
          <a:xfrm>
            <a:off x="0" y="0"/>
            <a:ext cx="4377000" cy="2948516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71C469E-D293-46B3-BE4F-807F4A0B776D}"/>
              </a:ext>
            </a:extLst>
          </p:cNvPr>
          <p:cNvSpPr/>
          <p:nvPr userDrawn="1"/>
        </p:nvSpPr>
        <p:spPr>
          <a:xfrm>
            <a:off x="8050757" y="4659792"/>
            <a:ext cx="3301342" cy="156760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de-DE" sz="1800" b="1" spc="30" err="1">
                <a:solidFill>
                  <a:schemeClr val="bg1"/>
                </a:solidFill>
                <a:latin typeface="PT Sans" panose="020B0503020203020204" pitchFamily="34" charset="77"/>
              </a:rPr>
              <a:t>vitagroup</a:t>
            </a:r>
            <a:r>
              <a:rPr lang="de-DE" sz="1800" b="1">
                <a:solidFill>
                  <a:schemeClr val="bg1"/>
                </a:solidFill>
                <a:latin typeface="PT Sans" panose="020B0503020203020204" pitchFamily="34" charset="77"/>
              </a:rPr>
              <a:t> AG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Gottlieb-Daimler-Straße 8</a:t>
            </a:r>
            <a:b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68165 Mannheim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Telefon</a:t>
            </a:r>
            <a:r>
              <a:rPr lang="de-DE" sz="1400" spc="-300">
                <a:solidFill>
                  <a:schemeClr val="bg1"/>
                </a:solidFill>
                <a:latin typeface="PT Sans" panose="020B0503020203020204" pitchFamily="34" charset="77"/>
              </a:rPr>
              <a:t>  </a:t>
            </a: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 	+49 (0) 621 121 849-0</a:t>
            </a:r>
            <a:b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E-Mail   	info@vitagroup.ag</a:t>
            </a:r>
            <a:b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Web	www.vitagroup.ag</a:t>
            </a:r>
          </a:p>
        </p:txBody>
      </p:sp>
      <p:pic>
        <p:nvPicPr>
          <p:cNvPr id="3" name="Grafik 2" descr="Ein Bild, das Grafiken, weiß, Symbol, Design enthält.&#10;&#10;Automatisch generierte Beschreibung">
            <a:extLst>
              <a:ext uri="{FF2B5EF4-FFF2-40B4-BE49-F238E27FC236}">
                <a16:creationId xmlns:a16="http://schemas.microsoft.com/office/drawing/2014/main" id="{6931F1BD-1C24-511C-5941-97E8C15613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02000" y="1436400"/>
            <a:ext cx="1059843" cy="936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D669B8C-C823-B1CF-5FB1-890DA90BDE95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179" t="29200" r="10080" b="28778"/>
          <a:stretch/>
        </p:blipFill>
        <p:spPr>
          <a:xfrm>
            <a:off x="1" y="1875105"/>
            <a:ext cx="4077255" cy="216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C3CA179-2B24-CD3A-2226-61FCDB4BB598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537" t="27225" r="10301" b="50590"/>
          <a:stretch/>
        </p:blipFill>
        <p:spPr>
          <a:xfrm>
            <a:off x="0" y="1737830"/>
            <a:ext cx="5111246" cy="144000"/>
          </a:xfrm>
          <a:prstGeom prst="rect">
            <a:avLst/>
          </a:prstGeom>
        </p:spPr>
      </p:pic>
      <p:pic>
        <p:nvPicPr>
          <p:cNvPr id="2" name="Grafik 1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A92A23E9-A9D5-9C25-F647-FE2A371912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6650"/>
            <a:ext cx="2376000" cy="134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66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chlussfolie_Ansprechpartner_HIP_ber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8C3BA75-9FF4-859F-5693-DAE82662DB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E21D4A8-D902-8C6C-63F8-08A04E1F4F9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6712" t="30609" r="-1"/>
          <a:stretch/>
        </p:blipFill>
        <p:spPr>
          <a:xfrm>
            <a:off x="0" y="0"/>
            <a:ext cx="4377000" cy="2948516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4FFADAC-5A84-5ADE-E986-3293381CDE91}"/>
              </a:ext>
            </a:extLst>
          </p:cNvPr>
          <p:cNvSpPr/>
          <p:nvPr userDrawn="1"/>
        </p:nvSpPr>
        <p:spPr>
          <a:xfrm>
            <a:off x="579598" y="4196728"/>
            <a:ext cx="3835400" cy="572080"/>
          </a:xfrm>
          <a:prstGeom prst="rect">
            <a:avLst/>
          </a:prstGeom>
        </p:spPr>
        <p:txBody>
          <a:bodyPr wrap="square" lIns="9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sng" strike="noStrike" kern="1200" cap="none" spc="5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77"/>
                <a:ea typeface="+mn-ea"/>
                <a:cs typeface="+mn-cs"/>
              </a:rPr>
              <a:t>Ihr Ansprechpartner: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0F6F066-9DFB-BE5D-5ED5-B8F9CFF31FD3}"/>
              </a:ext>
            </a:extLst>
          </p:cNvPr>
          <p:cNvSpPr txBox="1">
            <a:spLocks/>
          </p:cNvSpPr>
          <p:nvPr userDrawn="1"/>
        </p:nvSpPr>
        <p:spPr>
          <a:xfrm>
            <a:off x="579597" y="5562000"/>
            <a:ext cx="1080000" cy="396000"/>
          </a:xfrm>
          <a:prstGeom prst="rect">
            <a:avLst/>
          </a:prstGeom>
        </p:spPr>
        <p:txBody>
          <a:bodyPr lIns="9000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720035"/>
                </a:solidFill>
                <a:latin typeface="PT Sans" panose="020B05030202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EEEEEF"/>
                </a:solidFill>
                <a:latin typeface="PT Sans" panose="020B0503020203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EEEEEF"/>
                </a:solidFill>
                <a:latin typeface="PT Sans" panose="020B05030202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EEEEEF"/>
                </a:solidFill>
                <a:latin typeface="PT Sans" panose="020B05030202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EEEEEF"/>
                </a:solidFill>
                <a:latin typeface="PT Sans" panose="020B05030202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0"/>
              </a:rPr>
              <a:t>Telefon</a:t>
            </a:r>
          </a:p>
        </p:txBody>
      </p:sp>
      <p:sp>
        <p:nvSpPr>
          <p:cNvPr id="14" name="Textplatzhalter 20">
            <a:extLst>
              <a:ext uri="{FF2B5EF4-FFF2-40B4-BE49-F238E27FC236}">
                <a16:creationId xmlns:a16="http://schemas.microsoft.com/office/drawing/2014/main" id="{0B0F519D-72A7-5D69-E5A3-F6DB6A1ED1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598" y="4768808"/>
            <a:ext cx="4752000" cy="3960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Vorname Nachname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71C469E-D293-46B3-BE4F-807F4A0B776D}"/>
              </a:ext>
            </a:extLst>
          </p:cNvPr>
          <p:cNvSpPr/>
          <p:nvPr userDrawn="1"/>
        </p:nvSpPr>
        <p:spPr>
          <a:xfrm>
            <a:off x="8050757" y="4659792"/>
            <a:ext cx="3301342" cy="156760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de-DE" sz="1800" b="1" spc="30" err="1">
                <a:solidFill>
                  <a:schemeClr val="bg1"/>
                </a:solidFill>
                <a:latin typeface="PT Sans" panose="020B0503020203020204" pitchFamily="34" charset="77"/>
              </a:rPr>
              <a:t>vitagroup</a:t>
            </a:r>
            <a:r>
              <a:rPr lang="de-DE" sz="1800" b="1">
                <a:solidFill>
                  <a:schemeClr val="bg1"/>
                </a:solidFill>
                <a:latin typeface="PT Sans" panose="020B0503020203020204" pitchFamily="34" charset="77"/>
              </a:rPr>
              <a:t> AG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Gottlieb-Daimler-Straße 8</a:t>
            </a:r>
            <a:b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68165 Mannheim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Telefon</a:t>
            </a:r>
            <a:r>
              <a:rPr lang="de-DE" sz="1400" spc="-300">
                <a:solidFill>
                  <a:schemeClr val="bg1"/>
                </a:solidFill>
                <a:latin typeface="PT Sans" panose="020B0503020203020204" pitchFamily="34" charset="77"/>
              </a:rPr>
              <a:t>  </a:t>
            </a: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 	+49 (0) 621 121 849-0</a:t>
            </a:r>
            <a:b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E-Mail   	info@vitagroup.ag</a:t>
            </a:r>
            <a:b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de-DE" sz="1400">
                <a:solidFill>
                  <a:schemeClr val="bg1"/>
                </a:solidFill>
                <a:latin typeface="PT Sans" panose="020B0503020203020204" pitchFamily="34" charset="77"/>
              </a:rPr>
              <a:t>Web	www.vitagroup.ag</a:t>
            </a:r>
          </a:p>
        </p:txBody>
      </p:sp>
      <p:sp>
        <p:nvSpPr>
          <p:cNvPr id="15" name="Textplatzhalter 20">
            <a:extLst>
              <a:ext uri="{FF2B5EF4-FFF2-40B4-BE49-F238E27FC236}">
                <a16:creationId xmlns:a16="http://schemas.microsoft.com/office/drawing/2014/main" id="{4218C7E3-AE0C-2461-77E6-7F27ABC7AD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9597" y="5166000"/>
            <a:ext cx="4752000" cy="3960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Jobtitel</a:t>
            </a:r>
          </a:p>
        </p:txBody>
      </p:sp>
      <p:sp>
        <p:nvSpPr>
          <p:cNvPr id="16" name="Textplatzhalter 20">
            <a:extLst>
              <a:ext uri="{FF2B5EF4-FFF2-40B4-BE49-F238E27FC236}">
                <a16:creationId xmlns:a16="http://schemas.microsoft.com/office/drawing/2014/main" id="{AF461D44-4B93-3421-3806-A194D1B966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9598" y="5561259"/>
            <a:ext cx="3672000" cy="3960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+49 123 45678910</a:t>
            </a:r>
          </a:p>
        </p:txBody>
      </p:sp>
      <p:sp>
        <p:nvSpPr>
          <p:cNvPr id="17" name="Textplatzhalter 20">
            <a:extLst>
              <a:ext uri="{FF2B5EF4-FFF2-40B4-BE49-F238E27FC236}">
                <a16:creationId xmlns:a16="http://schemas.microsoft.com/office/drawing/2014/main" id="{97118A5C-F138-5F0B-9FCB-F64970DFE4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9598" y="5958000"/>
            <a:ext cx="3672000" cy="3960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bg1"/>
                </a:solidFill>
                <a:latin typeface="PT Sans" panose="020B05030202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0"/>
              </a:rPr>
              <a:t>v</a:t>
            </a:r>
            <a:r>
              <a:rPr lang="de-DE" b="0" err="1">
                <a:solidFill>
                  <a:schemeClr val="bg1"/>
                </a:solidFill>
                <a:latin typeface="PT Sans" panose="020B0503020203020204" pitchFamily="34" charset="0"/>
              </a:rPr>
              <a:t>orname.nachname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0"/>
              </a:rPr>
              <a:t>@vitagroup.ag</a:t>
            </a:r>
            <a:endParaRPr lang="de-DE"/>
          </a:p>
        </p:txBody>
      </p:sp>
      <p:sp>
        <p:nvSpPr>
          <p:cNvPr id="19" name="Textplatzhalter 11">
            <a:extLst>
              <a:ext uri="{FF2B5EF4-FFF2-40B4-BE49-F238E27FC236}">
                <a16:creationId xmlns:a16="http://schemas.microsoft.com/office/drawing/2014/main" id="{075E9414-1F26-E42A-574B-C3EDE7BD0A01}"/>
              </a:ext>
            </a:extLst>
          </p:cNvPr>
          <p:cNvSpPr txBox="1">
            <a:spLocks/>
          </p:cNvSpPr>
          <p:nvPr userDrawn="1"/>
        </p:nvSpPr>
        <p:spPr>
          <a:xfrm>
            <a:off x="579600" y="5958000"/>
            <a:ext cx="1080000" cy="396000"/>
          </a:xfrm>
          <a:prstGeom prst="rect">
            <a:avLst/>
          </a:prstGeom>
        </p:spPr>
        <p:txBody>
          <a:bodyPr lIns="9000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720035"/>
                </a:solidFill>
                <a:latin typeface="PT Sans" panose="020B05030202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EEEEEF"/>
                </a:solidFill>
                <a:latin typeface="PT Sans" panose="020B0503020203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EEEEEF"/>
                </a:solidFill>
                <a:latin typeface="PT Sans" panose="020B0503020203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EEEEEF"/>
                </a:solidFill>
                <a:latin typeface="PT Sans" panose="020B0503020203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EEEEEF"/>
                </a:solidFill>
                <a:latin typeface="PT Sans" panose="020B05030202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0"/>
              </a:rPr>
              <a:t>E-Mail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T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D40842C0-2F3A-8FF0-F0A2-138A00BC9E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000" y="2239963"/>
            <a:ext cx="1440000" cy="1440000"/>
          </a:xfrm>
          <a:prstGeom prst="ellipse">
            <a:avLst/>
          </a:prstGeom>
          <a:ln w="6350">
            <a:solidFill>
              <a:schemeClr val="bg1"/>
            </a:solidFill>
          </a:ln>
        </p:spPr>
        <p:txBody>
          <a:bodyPr lIns="36000" rIns="36000"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  <a:latin typeface="PT Sans" panose="020B0503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pic>
        <p:nvPicPr>
          <p:cNvPr id="4" name="Grafik 3" descr="Ein Bild, das Grafiken, weiß, Symbol, Design enthält.&#10;&#10;Automatisch generierte Beschreibung">
            <a:extLst>
              <a:ext uri="{FF2B5EF4-FFF2-40B4-BE49-F238E27FC236}">
                <a16:creationId xmlns:a16="http://schemas.microsoft.com/office/drawing/2014/main" id="{688EC20D-9926-93ED-E167-32DF51732B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02000" y="1436400"/>
            <a:ext cx="1059843" cy="936000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54F5E10-4C36-A804-1AAB-2180F2AB99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8910" y="562761"/>
            <a:ext cx="5517090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solidFill>
                  <a:schemeClr val="accent2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Persönlicher Text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13D141E-3159-D5C7-F9C9-C97814931E65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179" t="29200" r="10080" b="28778"/>
          <a:stretch/>
        </p:blipFill>
        <p:spPr>
          <a:xfrm>
            <a:off x="1" y="1875105"/>
            <a:ext cx="4077255" cy="216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8AFEBDE-3D37-81CE-B29F-99113A4EDEC1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537" t="27225" r="10301" b="50590"/>
          <a:stretch/>
        </p:blipFill>
        <p:spPr>
          <a:xfrm>
            <a:off x="0" y="1737830"/>
            <a:ext cx="5111246" cy="144000"/>
          </a:xfrm>
          <a:prstGeom prst="rect">
            <a:avLst/>
          </a:prstGeom>
        </p:spPr>
      </p:pic>
      <p:pic>
        <p:nvPicPr>
          <p:cNvPr id="2" name="Grafik 1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F199D297-1304-6C9E-E0BC-6336AC40AAD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6650"/>
            <a:ext cx="2376000" cy="134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75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renner-Folie_HIP_ber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FE158243-7193-FBF4-5D95-6C19E76165A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1423" b="6722"/>
          <a:stretch/>
        </p:blipFill>
        <p:spPr>
          <a:xfrm>
            <a:off x="6970007" y="3264922"/>
            <a:ext cx="5221993" cy="3593078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65FC6D5E-1013-CC84-D672-64CCBDF2F6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755" y="2687459"/>
            <a:ext cx="7471157" cy="61200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3" name="Textplatzhalter 11">
            <a:extLst>
              <a:ext uri="{FF2B5EF4-FFF2-40B4-BE49-F238E27FC236}">
                <a16:creationId xmlns:a16="http://schemas.microsoft.com/office/drawing/2014/main" id="{B44D5DCB-1AC2-49B7-447B-E3D580D1C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334" y="3558541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  <a:latin typeface="PT Sans"/>
              </a:defRPr>
            </a:lvl1pPr>
          </a:lstStyle>
          <a:p>
            <a:pPr lvl="0"/>
            <a:r>
              <a:rPr lang="de-DE"/>
              <a:t>Unterüberschrift bearbeiten</a:t>
            </a:r>
          </a:p>
        </p:txBody>
      </p:sp>
      <p:pic>
        <p:nvPicPr>
          <p:cNvPr id="5" name="Grafik 4" descr="Ein Bild, das Grafiken, weiß, Symbol, Design enthält.&#10;&#10;Automatisch generierte Beschreibung">
            <a:extLst>
              <a:ext uri="{FF2B5EF4-FFF2-40B4-BE49-F238E27FC236}">
                <a16:creationId xmlns:a16="http://schemas.microsoft.com/office/drawing/2014/main" id="{AF2FDBF4-C51D-5F34-0E4A-FBA9DF957C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02000" y="1436400"/>
            <a:ext cx="1059843" cy="936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A014C10-28C9-8E76-D42A-E2778BBEA0AA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179" t="29200" r="10080" b="28778"/>
          <a:stretch/>
        </p:blipFill>
        <p:spPr>
          <a:xfrm>
            <a:off x="1" y="1875105"/>
            <a:ext cx="4077255" cy="216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BB45DAB-FCEE-9714-B044-506630E9B844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954" t="40163" r="22910" b="40617"/>
          <a:stretch/>
        </p:blipFill>
        <p:spPr>
          <a:xfrm>
            <a:off x="9120188" y="5841570"/>
            <a:ext cx="3026019" cy="10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76FC95B-C9F6-20CA-3728-E12F681F040F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9943" t="29176" r="9859" b="28022"/>
          <a:stretch/>
        </p:blipFill>
        <p:spPr>
          <a:xfrm>
            <a:off x="8166081" y="5625570"/>
            <a:ext cx="4025919" cy="216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41354A0-E6FF-BC8E-9EBB-8B604E81B6AC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537" t="27225" r="10301" b="50590"/>
          <a:stretch/>
        </p:blipFill>
        <p:spPr>
          <a:xfrm>
            <a:off x="0" y="1737830"/>
            <a:ext cx="5111246" cy="144000"/>
          </a:xfrm>
          <a:prstGeom prst="rect">
            <a:avLst/>
          </a:prstGeom>
        </p:spPr>
      </p:pic>
      <p:pic>
        <p:nvPicPr>
          <p:cNvPr id="4" name="Grafik 3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60C0B471-48B8-D6A4-75C5-6C2D987A6A8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6650"/>
            <a:ext cx="2376000" cy="134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83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renner-Folie_HIP_hellber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FE158243-7193-FBF4-5D95-6C19E76165A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1423" b="6722"/>
          <a:stretch/>
        </p:blipFill>
        <p:spPr>
          <a:xfrm>
            <a:off x="6970007" y="3264922"/>
            <a:ext cx="5221993" cy="3593078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65FC6D5E-1013-CC84-D672-64CCBDF2F6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755" y="2687459"/>
            <a:ext cx="7471157" cy="61200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3" name="Textplatzhalter 11">
            <a:extLst>
              <a:ext uri="{FF2B5EF4-FFF2-40B4-BE49-F238E27FC236}">
                <a16:creationId xmlns:a16="http://schemas.microsoft.com/office/drawing/2014/main" id="{B44D5DCB-1AC2-49B7-447B-E3D580D1C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334" y="3558541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PT Sans"/>
              </a:defRPr>
            </a:lvl1pPr>
          </a:lstStyle>
          <a:p>
            <a:pPr lvl="0"/>
            <a:r>
              <a:rPr lang="de-DE"/>
              <a:t>Unterüberschrift bearbeiten</a:t>
            </a:r>
          </a:p>
        </p:txBody>
      </p:sp>
      <p:pic>
        <p:nvPicPr>
          <p:cNvPr id="5" name="Grafik 4" descr="Ein Bild, das Grafiken, weiß, Symbol, Design enthält.&#10;&#10;Automatisch generierte Beschreibung">
            <a:extLst>
              <a:ext uri="{FF2B5EF4-FFF2-40B4-BE49-F238E27FC236}">
                <a16:creationId xmlns:a16="http://schemas.microsoft.com/office/drawing/2014/main" id="{20A49C7B-659A-5460-3A43-68C6AD9E90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02000" y="1436400"/>
            <a:ext cx="1059843" cy="936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EF0416F-D412-85C1-C61D-633D73613E33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954" t="40163" r="22910" b="40617"/>
          <a:stretch/>
        </p:blipFill>
        <p:spPr>
          <a:xfrm>
            <a:off x="9120188" y="5841570"/>
            <a:ext cx="3026019" cy="10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FAC5851-1B02-FD37-0941-7D4330ED2489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9943" t="29176" r="9859" b="28022"/>
          <a:stretch/>
        </p:blipFill>
        <p:spPr>
          <a:xfrm>
            <a:off x="8166081" y="5625570"/>
            <a:ext cx="4025919" cy="216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5CFDA43-E826-C643-9331-0D9B17DC4F53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0179" t="29200" r="10080" b="28778"/>
          <a:stretch/>
        </p:blipFill>
        <p:spPr>
          <a:xfrm>
            <a:off x="1" y="1875105"/>
            <a:ext cx="4077255" cy="216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53F077A-06D6-13D9-4896-4CA40ACEDA4B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537" t="27225" r="10301" b="50590"/>
          <a:stretch/>
        </p:blipFill>
        <p:spPr>
          <a:xfrm>
            <a:off x="0" y="1737830"/>
            <a:ext cx="5111246" cy="144000"/>
          </a:xfrm>
          <a:prstGeom prst="rect">
            <a:avLst/>
          </a:prstGeom>
        </p:spPr>
      </p:pic>
      <p:pic>
        <p:nvPicPr>
          <p:cNvPr id="4" name="Grafik 3" descr="Ein Bild, das Schrift, Text, Grafiken, Logo enthält.&#10;&#10;Automatisch generierte Beschreibung">
            <a:extLst>
              <a:ext uri="{FF2B5EF4-FFF2-40B4-BE49-F238E27FC236}">
                <a16:creationId xmlns:a16="http://schemas.microsoft.com/office/drawing/2014/main" id="{3FB1C7D8-3974-ECC4-D5B8-91AD52B5DFE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6649"/>
            <a:ext cx="2376000" cy="13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79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renner-Folie_HIP_gra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FE158243-7193-FBF4-5D95-6C19E76165A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1423" b="6722"/>
          <a:stretch/>
        </p:blipFill>
        <p:spPr>
          <a:xfrm>
            <a:off x="6970007" y="3264922"/>
            <a:ext cx="5221993" cy="3593078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65FC6D5E-1013-CC84-D672-64CCBDF2F6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755" y="2687459"/>
            <a:ext cx="7471157" cy="61200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4000" b="1" i="0">
                <a:solidFill>
                  <a:schemeClr val="accent1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3" name="Textplatzhalter 11">
            <a:extLst>
              <a:ext uri="{FF2B5EF4-FFF2-40B4-BE49-F238E27FC236}">
                <a16:creationId xmlns:a16="http://schemas.microsoft.com/office/drawing/2014/main" id="{B44D5DCB-1AC2-49B7-447B-E3D580D1C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334" y="3558541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  <a:latin typeface="PT Sans"/>
              </a:defRPr>
            </a:lvl1pPr>
          </a:lstStyle>
          <a:p>
            <a:pPr lvl="0"/>
            <a:r>
              <a:rPr lang="de-DE"/>
              <a:t>Unterüberschrift bearbeiten</a:t>
            </a:r>
          </a:p>
        </p:txBody>
      </p:sp>
      <p:pic>
        <p:nvPicPr>
          <p:cNvPr id="5" name="Grafik 4" descr="Ein Bild, das Grafiken, weiß, Symbol, Design enthält.&#10;&#10;Automatisch generierte Beschreibung">
            <a:extLst>
              <a:ext uri="{FF2B5EF4-FFF2-40B4-BE49-F238E27FC236}">
                <a16:creationId xmlns:a16="http://schemas.microsoft.com/office/drawing/2014/main" id="{20A49C7B-659A-5460-3A43-68C6AD9E90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02000" y="1436400"/>
            <a:ext cx="1059843" cy="936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8B89ED5-339C-F5C9-A049-7475A46326AE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954" t="40163" r="22910" b="40617"/>
          <a:stretch/>
        </p:blipFill>
        <p:spPr>
          <a:xfrm>
            <a:off x="9120188" y="5841570"/>
            <a:ext cx="3026019" cy="10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70DE4D1-186C-3146-A0FD-8080EF8BB854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9943" t="29176" r="9859" b="28022"/>
          <a:stretch/>
        </p:blipFill>
        <p:spPr>
          <a:xfrm>
            <a:off x="8166081" y="5625570"/>
            <a:ext cx="4025919" cy="216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994BBB2-A66F-C299-A012-90B1AA0811C4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0179" t="29200" r="10080" b="28778"/>
          <a:stretch/>
        </p:blipFill>
        <p:spPr>
          <a:xfrm>
            <a:off x="1" y="1875105"/>
            <a:ext cx="4077255" cy="216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418A653-E58A-17E1-F6E8-C11F2DF8CCC5}"/>
              </a:ext>
            </a:extLst>
          </p:cNvPr>
          <p:cNvPicPr/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537" t="27225" r="10301" b="50590"/>
          <a:stretch/>
        </p:blipFill>
        <p:spPr>
          <a:xfrm>
            <a:off x="0" y="1737830"/>
            <a:ext cx="5111246" cy="144000"/>
          </a:xfrm>
          <a:prstGeom prst="rect">
            <a:avLst/>
          </a:prstGeom>
        </p:spPr>
      </p:pic>
      <p:pic>
        <p:nvPicPr>
          <p:cNvPr id="6" name="Grafik 5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E7E51CF7-A884-ED5F-165D-D386C5A9548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0953"/>
            <a:ext cx="2376000" cy="13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32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renner-Folie_HIP_Bild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Kleidung, Menschliches Gesicht, Lächeln enthält.&#10;&#10;Automatisch generierte Beschreibung">
            <a:extLst>
              <a:ext uri="{FF2B5EF4-FFF2-40B4-BE49-F238E27FC236}">
                <a16:creationId xmlns:a16="http://schemas.microsoft.com/office/drawing/2014/main" id="{131BDC4F-4972-57DF-C356-E4FFF59A3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5C6CB20-1F26-23FF-9489-3BF12E45020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6BFA888-E80F-5C3A-837A-D3498A6CF2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755" y="2687459"/>
            <a:ext cx="7471157" cy="61200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4000" b="1" i="0">
                <a:solidFill>
                  <a:srgbClr val="720035"/>
                </a:solidFill>
                <a:latin typeface="PT Sans"/>
                <a:ea typeface="Source Sans Pro" panose="020B0503030403020204" pitchFamily="34" charset="0"/>
                <a:cs typeface="PT Sans"/>
              </a:defRPr>
            </a:lvl1pPr>
          </a:lstStyle>
          <a:p>
            <a:pPr lvl="0"/>
            <a:r>
              <a:rPr lang="de-DE"/>
              <a:t>Überschrift bearbeiten</a:t>
            </a:r>
          </a:p>
        </p:txBody>
      </p:sp>
      <p:sp>
        <p:nvSpPr>
          <p:cNvPr id="7" name="Textplatzhalter 11">
            <a:extLst>
              <a:ext uri="{FF2B5EF4-FFF2-40B4-BE49-F238E27FC236}">
                <a16:creationId xmlns:a16="http://schemas.microsoft.com/office/drawing/2014/main" id="{FC4A3EC8-7D9E-1B61-95E5-1565397774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334" y="3558541"/>
            <a:ext cx="7470000" cy="61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E62249"/>
                </a:solidFill>
                <a:latin typeface="PT Sans"/>
              </a:defRPr>
            </a:lvl1pPr>
          </a:lstStyle>
          <a:p>
            <a:pPr lvl="0"/>
            <a:r>
              <a:rPr lang="de-DE"/>
              <a:t>Unterüberschrift bearbeiten</a:t>
            </a:r>
          </a:p>
        </p:txBody>
      </p:sp>
      <p:pic>
        <p:nvPicPr>
          <p:cNvPr id="18" name="Grafik 17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F8727D75-37B1-A97E-EBD8-D6645DC674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225" y="250953"/>
            <a:ext cx="2376000" cy="13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9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E4F4263-6D94-F7EB-11B2-D777E644680D}"/>
              </a:ext>
            </a:extLst>
          </p:cNvPr>
          <p:cNvGrpSpPr/>
          <p:nvPr userDrawn="1"/>
        </p:nvGrpSpPr>
        <p:grpSpPr>
          <a:xfrm>
            <a:off x="12312000" y="171000"/>
            <a:ext cx="1728000" cy="6516000"/>
            <a:chOff x="12312000" y="-302059"/>
            <a:chExt cx="1728000" cy="6516000"/>
          </a:xfrm>
        </p:grpSpPr>
        <p:sp>
          <p:nvSpPr>
            <p:cNvPr id="3" name="Titel 3">
              <a:extLst>
                <a:ext uri="{FF2B5EF4-FFF2-40B4-BE49-F238E27FC236}">
                  <a16:creationId xmlns:a16="http://schemas.microsoft.com/office/drawing/2014/main" id="{7CF97143-F041-3631-37DB-12FE0DC03C9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312000" y="633941"/>
              <a:ext cx="1728000" cy="900000"/>
            </a:xfrm>
            <a:prstGeom prst="roundRect">
              <a:avLst>
                <a:gd name="adj" fmla="val 39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vert="horz" lIns="68580" tIns="34290" rIns="68580" bIns="3429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bg1"/>
                  </a:solidFill>
                  <a:latin typeface="Ubuntu Light" panose="020B0304030602030204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hellberry</a:t>
              </a:r>
              <a: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 (HIP CDR)</a:t>
              </a:r>
              <a:b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</a:br>
              <a:endParaRPr kumimoji="0" lang="de-D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RGB	230 | 34 | 73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CMYK	0 | 95 | 60 | 0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HEX	 #e62249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PANTONE	192 C</a:t>
              </a:r>
              <a:endParaRPr lang="de-DE" sz="1000"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" name="Titel 3">
              <a:extLst>
                <a:ext uri="{FF2B5EF4-FFF2-40B4-BE49-F238E27FC236}">
                  <a16:creationId xmlns:a16="http://schemas.microsoft.com/office/drawing/2014/main" id="{AF57B5CD-EB97-C2C8-AA50-331474A7208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312000" y="5313941"/>
              <a:ext cx="1728000" cy="900000"/>
            </a:xfrm>
            <a:prstGeom prst="roundRect">
              <a:avLst>
                <a:gd name="adj" fmla="val 3967"/>
              </a:avLst>
            </a:prstGeom>
            <a:solidFill>
              <a:srgbClr val="FEFEFE"/>
            </a:solidFill>
            <a:ln>
              <a:noFill/>
            </a:ln>
          </p:spPr>
          <p:txBody>
            <a:bodyPr vert="horz" lIns="68580" tIns="34290" rIns="68580" bIns="34290" rtlCol="0" anchor="t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bg1"/>
                  </a:solidFill>
                  <a:latin typeface="Ubuntu Light" panose="020B0304030602030204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srgbClr val="720035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lichtgrau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rgbClr val="720035"/>
                </a:solidFill>
                <a:effectLst/>
                <a:uLnTx/>
                <a:uFillTx/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625475" algn="l"/>
                </a:tabLst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srgbClr val="720035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RGB	245 | 245 | 245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625475" algn="l"/>
                </a:tabLst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srgbClr val="720035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CMYK	0 | 0 | 0 | 8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625475" algn="l"/>
                </a:tabLst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srgbClr val="720035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HEX	 #f5f5f5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625475" algn="l"/>
                </a:tabLst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srgbClr val="720035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PANTONE	P 179-2 C</a:t>
              </a:r>
            </a:p>
          </p:txBody>
        </p:sp>
        <p:sp>
          <p:nvSpPr>
            <p:cNvPr id="5" name="Titel 3">
              <a:extLst>
                <a:ext uri="{FF2B5EF4-FFF2-40B4-BE49-F238E27FC236}">
                  <a16:creationId xmlns:a16="http://schemas.microsoft.com/office/drawing/2014/main" id="{032FAD98-B3CA-982B-A1F5-4B50D4C629B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312000" y="4377941"/>
              <a:ext cx="1728000" cy="900000"/>
            </a:xfrm>
            <a:prstGeom prst="roundRect">
              <a:avLst>
                <a:gd name="adj" fmla="val 3790"/>
              </a:avLst>
            </a:prstGeom>
            <a:solidFill>
              <a:srgbClr val="CACACB"/>
            </a:solidFill>
            <a:ln>
              <a:noFill/>
            </a:ln>
          </p:spPr>
          <p:txBody>
            <a:bodyPr vert="horz" lIns="68580" tIns="34290" rIns="68580" bIns="3429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bg1"/>
                  </a:solidFill>
                  <a:latin typeface="Ubuntu Light" panose="020B0304030602030204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steingrau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RGB	198 | 198 | 198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CMYK	0 | 0 | 0 | 30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HEX	 #cacacb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PANTONE	P 179-4 C</a:t>
              </a:r>
            </a:p>
          </p:txBody>
        </p:sp>
        <p:sp>
          <p:nvSpPr>
            <p:cNvPr id="6" name="Titel 3">
              <a:extLst>
                <a:ext uri="{FF2B5EF4-FFF2-40B4-BE49-F238E27FC236}">
                  <a16:creationId xmlns:a16="http://schemas.microsoft.com/office/drawing/2014/main" id="{E236B484-EE07-A487-069F-434E6980D7C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312000" y="3441941"/>
              <a:ext cx="1728000" cy="900000"/>
            </a:xfrm>
            <a:prstGeom prst="roundRect">
              <a:avLst>
                <a:gd name="adj" fmla="val 4320"/>
              </a:avLst>
            </a:prstGeom>
            <a:solidFill>
              <a:srgbClr val="545453"/>
            </a:solidFill>
            <a:ln>
              <a:noFill/>
            </a:ln>
          </p:spPr>
          <p:txBody>
            <a:bodyPr vert="horz" lIns="68580" tIns="34290" rIns="68580" bIns="3429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bg1"/>
                  </a:solidFill>
                  <a:latin typeface="Ubuntu Light" panose="020B0304030602030204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betongrau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RGB	111 | 111 | 111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CMYK	0 | 0 | 0 | 70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HEX	 #6f6f6f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PANTONE	P 179-11 C</a:t>
              </a:r>
              <a:endParaRPr lang="de-DE" sz="1000"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Titel 3">
              <a:extLst>
                <a:ext uri="{FF2B5EF4-FFF2-40B4-BE49-F238E27FC236}">
                  <a16:creationId xmlns:a16="http://schemas.microsoft.com/office/drawing/2014/main" id="{68C02E6A-742E-4DC7-C66C-F2C0C4DBBAF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312000" y="1569941"/>
              <a:ext cx="1728000" cy="900000"/>
            </a:xfrm>
            <a:prstGeom prst="roundRect">
              <a:avLst>
                <a:gd name="adj" fmla="val 4495"/>
              </a:avLst>
            </a:prstGeom>
            <a:solidFill>
              <a:srgbClr val="4A9CC4"/>
            </a:solidFill>
            <a:ln>
              <a:noFill/>
            </a:ln>
          </p:spPr>
          <p:txBody>
            <a:bodyPr vert="horz" lIns="68580" tIns="34290" rIns="68580" bIns="3429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bg1"/>
                  </a:solidFill>
                  <a:latin typeface="Ubuntu Light" panose="020B0304030602030204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blau (Health Dialog)</a:t>
              </a:r>
              <a:b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</a:br>
              <a:endParaRPr kumimoji="0" lang="de-D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RGB	74 | 156 | 196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CMYK	70 | 25 | 13 | 0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HEX	 #4a9cc4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PANTONE	2389 C</a:t>
              </a:r>
              <a:endParaRPr lang="de-DE" sz="1000"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Titel 3">
              <a:extLst>
                <a:ext uri="{FF2B5EF4-FFF2-40B4-BE49-F238E27FC236}">
                  <a16:creationId xmlns:a16="http://schemas.microsoft.com/office/drawing/2014/main" id="{299F371D-BBDE-BAD8-56F7-A8363C9A797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312000" y="-302059"/>
              <a:ext cx="1728000" cy="900000"/>
            </a:xfrm>
            <a:prstGeom prst="roundRect">
              <a:avLst>
                <a:gd name="adj" fmla="val 3967"/>
              </a:avLst>
            </a:prstGeom>
            <a:solidFill>
              <a:srgbClr val="720035"/>
            </a:solidFill>
            <a:ln>
              <a:noFill/>
            </a:ln>
          </p:spPr>
          <p:txBody>
            <a:bodyPr vert="horz" lIns="68580" tIns="34290" rIns="68580" bIns="3429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bg1"/>
                  </a:solidFill>
                  <a:latin typeface="Ubuntu Light" panose="020B0304030602030204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berry</a:t>
              </a:r>
              <a:b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</a:br>
              <a:endParaRPr kumimoji="0" lang="de-D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RGB	114 | 0 | 53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CMYK	22 | 100 | 36 | 56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HEX	 #720035 PANTONE	208 C</a:t>
              </a:r>
              <a:endParaRPr lang="de-DE" sz="1000"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Titel 3">
              <a:extLst>
                <a:ext uri="{FF2B5EF4-FFF2-40B4-BE49-F238E27FC236}">
                  <a16:creationId xmlns:a16="http://schemas.microsoft.com/office/drawing/2014/main" id="{C6463185-9DF8-81F3-8B1E-6D4EE55DAA6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312000" y="2505941"/>
              <a:ext cx="1728000" cy="900000"/>
            </a:xfrm>
            <a:prstGeom prst="roundRect">
              <a:avLst>
                <a:gd name="adj" fmla="val 4495"/>
              </a:avLst>
            </a:prstGeom>
            <a:solidFill>
              <a:srgbClr val="FFD000"/>
            </a:solidFill>
            <a:ln>
              <a:noFill/>
            </a:ln>
          </p:spPr>
          <p:txBody>
            <a:bodyPr vert="horz" lIns="68580" tIns="34290" rIns="68580" bIns="3429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bg1"/>
                  </a:solidFill>
                  <a:latin typeface="Ubuntu Light" panose="020B0304030602030204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gelb (</a:t>
              </a:r>
              <a:r>
                <a:rPr kumimoji="0" lang="de-DE" sz="10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teamfuturehealth</a:t>
              </a:r>
              <a: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)</a:t>
              </a:r>
              <a:br>
                <a:rPr kumimoji="0" lang="de-DE" sz="1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</a:br>
              <a:endParaRPr kumimoji="0" lang="de-D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RGB	255 | 208 | 0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000"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CMYK	0 | 20 | 100 | 0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HEX	 #ffd000</a:t>
              </a:r>
            </a:p>
            <a:p>
              <a:pPr marL="0" marR="0" lvl="0" indent="0" algn="l" defTabSz="62547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Sans" panose="020B0503020203020204" pitchFamily="34" charset="0"/>
                  <a:ea typeface="Source Sans Pro" panose="020B0503030403020204" pitchFamily="34" charset="0"/>
                  <a:cs typeface="Segoe UI" panose="020B0502040204020203" pitchFamily="34" charset="0"/>
                </a:rPr>
                <a:t>PANTONE	012 C</a:t>
              </a:r>
              <a:endParaRPr lang="de-DE" sz="1000">
                <a:latin typeface="PT Sans" panose="020B0503020203020204" pitchFamily="34" charset="0"/>
                <a:ea typeface="Source Sans Pro" panose="020B0503030403020204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46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3_E7E6653E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B_F674EAAE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D_E17FC8A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E580B_617058D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98B040-03FC-B2A1-346E-5544DF9C75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178" y="4186418"/>
            <a:ext cx="10392622" cy="1324800"/>
          </a:xfrm>
        </p:spPr>
        <p:txBody>
          <a:bodyPr/>
          <a:lstStyle/>
          <a:p>
            <a:r>
              <a:rPr lang="en-US" noProof="1"/>
              <a:t>Vitagroup’s shift to openEHR-centric mappings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2ADCA-8C7A-E78C-2C97-F6027C41AC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0756" y="5770300"/>
            <a:ext cx="10268753" cy="612000"/>
          </a:xfrm>
        </p:spPr>
        <p:txBody>
          <a:bodyPr/>
          <a:lstStyle/>
          <a:p>
            <a:r>
              <a:rPr lang="en-US" noProof="1"/>
              <a:t>Transitioning from input-driven to storage-driven mappings</a:t>
            </a:r>
          </a:p>
        </p:txBody>
      </p:sp>
    </p:spTree>
    <p:extLst>
      <p:ext uri="{BB962C8B-B14F-4D97-AF65-F5344CB8AC3E}">
        <p14:creationId xmlns:p14="http://schemas.microsoft.com/office/powerpoint/2010/main" val="3855868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AA9A824-98D9-B94E-F69D-50FAD85224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Introduction</a:t>
            </a:r>
            <a:endParaRPr lang="en-US" noProof="1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798A33-BA3D-2B49-1115-3DB075183E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noProof="1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F97868E-7752-0496-C388-5D110C44B8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94737" y="2849785"/>
            <a:ext cx="1224000" cy="324000"/>
          </a:xfrm>
        </p:spPr>
        <p:txBody>
          <a:bodyPr wrap="none" lIns="91440" tIns="45720" rIns="91440" bIns="45720" anchor="ctr" anchorCtr="0"/>
          <a:lstStyle/>
          <a:p>
            <a:pPr algn="l"/>
            <a:r>
              <a:rPr lang="en-US" noProof="1"/>
              <a:t>Jake Smolka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17985FB4-96CB-82D7-26A5-B080293BC73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794736" y="3266243"/>
            <a:ext cx="2140231" cy="670981"/>
          </a:xfrm>
        </p:spPr>
        <p:txBody>
          <a:bodyPr/>
          <a:lstStyle/>
          <a:p>
            <a:pPr algn="l"/>
            <a:r>
              <a:rPr lang="en-US" noProof="1"/>
              <a:t>Senior Developer</a:t>
            </a:r>
          </a:p>
          <a:p>
            <a:pPr algn="l"/>
            <a:r>
              <a:rPr lang="en-US" noProof="1"/>
              <a:t>jake.smolka@vitagroup.ag</a:t>
            </a:r>
          </a:p>
          <a:p>
            <a:pPr algn="l"/>
            <a:r>
              <a:rPr lang="en-US" noProof="1"/>
              <a:t>hip.vitagroup.ag</a:t>
            </a:r>
          </a:p>
        </p:txBody>
      </p:sp>
      <p:pic>
        <p:nvPicPr>
          <p:cNvPr id="37" name="Picture Placeholder 36">
            <a:extLst>
              <a:ext uri="{FF2B5EF4-FFF2-40B4-BE49-F238E27FC236}">
                <a16:creationId xmlns:a16="http://schemas.microsoft.com/office/drawing/2014/main" id="{FD54E4C2-CB84-589F-728F-7129C41678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27150" y="2770188"/>
            <a:ext cx="1223963" cy="1223962"/>
          </a:xfrm>
          <a:prstGeom prst="ellipse">
            <a:avLst/>
          </a:prstGeom>
          <a:solidFill>
            <a:srgbClr val="F5F5F5"/>
          </a:solidFill>
          <a:ln>
            <a:solidFill>
              <a:srgbClr val="FFFFFF"/>
            </a:solidFill>
          </a:ln>
        </p:spPr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21B6FDE1-F313-6D94-76A2-A71CBC222F4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9" b="12479"/>
          <a:stretch/>
        </p:blipFill>
        <p:spPr>
          <a:xfrm>
            <a:off x="5661025" y="2816225"/>
            <a:ext cx="1223963" cy="1225550"/>
          </a:xfrm>
          <a:prstGeom prst="ellipse">
            <a:avLst/>
          </a:prstGeom>
          <a:solidFill>
            <a:srgbClr val="F5F5F5"/>
          </a:solidFill>
          <a:ln>
            <a:solidFill>
              <a:srgbClr val="FFFFFF"/>
            </a:solidFill>
          </a:ln>
        </p:spPr>
      </p:pic>
      <p:sp>
        <p:nvSpPr>
          <p:cNvPr id="38" name="Textplatzhalter 9">
            <a:extLst>
              <a:ext uri="{FF2B5EF4-FFF2-40B4-BE49-F238E27FC236}">
                <a16:creationId xmlns:a16="http://schemas.microsoft.com/office/drawing/2014/main" id="{D674C870-86FA-8200-E8F2-248ABEAF436A}"/>
              </a:ext>
            </a:extLst>
          </p:cNvPr>
          <p:cNvSpPr txBox="1">
            <a:spLocks/>
          </p:cNvSpPr>
          <p:nvPr/>
        </p:nvSpPr>
        <p:spPr>
          <a:xfrm>
            <a:off x="7128650" y="2851921"/>
            <a:ext cx="1224000" cy="324000"/>
          </a:xfrm>
          <a:prstGeom prst="rect">
            <a:avLst/>
          </a:prstGeom>
        </p:spPr>
        <p:txBody>
          <a:bodyPr wrap="none" lIns="91440" tIns="45720" rIns="91440" bIns="45720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PT Sans" panose="020B05030202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noProof="1"/>
              <a:t>Florian Schramm</a:t>
            </a:r>
          </a:p>
        </p:txBody>
      </p:sp>
      <p:sp>
        <p:nvSpPr>
          <p:cNvPr id="39" name="Textplatzhalter 10">
            <a:extLst>
              <a:ext uri="{FF2B5EF4-FFF2-40B4-BE49-F238E27FC236}">
                <a16:creationId xmlns:a16="http://schemas.microsoft.com/office/drawing/2014/main" id="{8246CB45-691A-379E-1B90-F5E2DBD664EE}"/>
              </a:ext>
            </a:extLst>
          </p:cNvPr>
          <p:cNvSpPr txBox="1">
            <a:spLocks/>
          </p:cNvSpPr>
          <p:nvPr/>
        </p:nvSpPr>
        <p:spPr>
          <a:xfrm>
            <a:off x="7128649" y="3268379"/>
            <a:ext cx="2140231" cy="670981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1" kern="1200">
                <a:solidFill>
                  <a:schemeClr val="bg1"/>
                </a:solidFill>
                <a:latin typeface="PT Sans" panose="020B05030202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noProof="1"/>
              <a:t>Lead Developer</a:t>
            </a:r>
          </a:p>
          <a:p>
            <a:pPr algn="l"/>
            <a:r>
              <a:rPr lang="en-US" noProof="1"/>
              <a:t>florian.schramm@vitagroup.ag</a:t>
            </a:r>
          </a:p>
          <a:p>
            <a:pPr algn="l"/>
            <a:r>
              <a:rPr lang="en-US" noProof="1"/>
              <a:t>hip.vitagroup.ag</a:t>
            </a:r>
          </a:p>
        </p:txBody>
      </p:sp>
    </p:spTree>
    <p:extLst>
      <p:ext uri="{BB962C8B-B14F-4D97-AF65-F5344CB8AC3E}">
        <p14:creationId xmlns:p14="http://schemas.microsoft.com/office/powerpoint/2010/main" val="340703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EB73E54-99BC-6290-190A-5970573CCC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Introduction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52FDF5-872D-9F2D-916E-C4DE35E5B2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HIP data integration</a:t>
            </a:r>
            <a:endParaRPr lang="en-US" noProof="1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916E59FC-FEA1-9297-7CB6-79AB065FBF98}"/>
              </a:ext>
            </a:extLst>
          </p:cNvPr>
          <p:cNvSpPr/>
          <p:nvPr/>
        </p:nvSpPr>
        <p:spPr>
          <a:xfrm>
            <a:off x="4715164" y="2221462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HIP Bridge</a:t>
            </a:r>
            <a:endParaRPr lang="en-US" noProof="1"/>
          </a:p>
        </p:txBody>
      </p:sp>
      <p:sp>
        <p:nvSpPr>
          <p:cNvPr id="5" name="Rechteck: abgerundete Ecken 5">
            <a:extLst>
              <a:ext uri="{FF2B5EF4-FFF2-40B4-BE49-F238E27FC236}">
                <a16:creationId xmlns:a16="http://schemas.microsoft.com/office/drawing/2014/main" id="{F7A7DA0B-9A33-CDF7-77FF-0CAA30254BB2}"/>
              </a:ext>
            </a:extLst>
          </p:cNvPr>
          <p:cNvSpPr/>
          <p:nvPr/>
        </p:nvSpPr>
        <p:spPr>
          <a:xfrm>
            <a:off x="8187111" y="2221462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openEHR store</a:t>
            </a:r>
          </a:p>
          <a:p>
            <a:pPr algn="ctr"/>
            <a:r>
              <a:rPr lang="en-US" sz="1400" b="1" noProof="1">
                <a:latin typeface="PT Sans"/>
              </a:rPr>
              <a:t>(EHRbase)</a:t>
            </a:r>
            <a:endParaRPr lang="en-US" noProof="1">
              <a:latin typeface="PT Sans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03F74A89-2A49-865B-080E-4517CE092187}"/>
              </a:ext>
            </a:extLst>
          </p:cNvPr>
          <p:cNvSpPr/>
          <p:nvPr/>
        </p:nvSpPr>
        <p:spPr>
          <a:xfrm>
            <a:off x="8187111" y="3355101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FHIR store</a:t>
            </a:r>
            <a:endParaRPr lang="en-US" noProof="1"/>
          </a:p>
        </p:txBody>
      </p:sp>
      <p:sp>
        <p:nvSpPr>
          <p:cNvPr id="9" name="Rechteck: abgerundete Ecken 6">
            <a:extLst>
              <a:ext uri="{FF2B5EF4-FFF2-40B4-BE49-F238E27FC236}">
                <a16:creationId xmlns:a16="http://schemas.microsoft.com/office/drawing/2014/main" id="{9BDAE00C-6DD3-C8DB-B144-112EFCF966A8}"/>
              </a:ext>
            </a:extLst>
          </p:cNvPr>
          <p:cNvSpPr/>
          <p:nvPr/>
        </p:nvSpPr>
        <p:spPr>
          <a:xfrm>
            <a:off x="8187111" y="4488739"/>
            <a:ext cx="1950222" cy="941634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Binary store</a:t>
            </a:r>
            <a:endParaRPr lang="en-US" noProof="1"/>
          </a:p>
        </p:txBody>
      </p:sp>
      <p:sp>
        <p:nvSpPr>
          <p:cNvPr id="11" name="Rechteck: abgerundete Ecken 5">
            <a:extLst>
              <a:ext uri="{FF2B5EF4-FFF2-40B4-BE49-F238E27FC236}">
                <a16:creationId xmlns:a16="http://schemas.microsoft.com/office/drawing/2014/main" id="{301DED27-C187-E364-E96C-7E0792D0900A}"/>
              </a:ext>
            </a:extLst>
          </p:cNvPr>
          <p:cNvSpPr/>
          <p:nvPr/>
        </p:nvSpPr>
        <p:spPr>
          <a:xfrm>
            <a:off x="1243217" y="2219645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FHIR </a:t>
            </a:r>
            <a:br>
              <a:rPr lang="en-US" sz="1400" b="1" noProof="1">
                <a:latin typeface="PT Sans"/>
              </a:rPr>
            </a:br>
            <a:r>
              <a:rPr lang="en-US" sz="1400" b="1" noProof="1">
                <a:latin typeface="PT Sans"/>
              </a:rPr>
              <a:t>connector</a:t>
            </a:r>
            <a:endParaRPr lang="en-US" noProof="1">
              <a:latin typeface="PT Sans"/>
            </a:endParaRPr>
          </a:p>
        </p:txBody>
      </p:sp>
      <p:sp>
        <p:nvSpPr>
          <p:cNvPr id="12" name="Rechteck: abgerundete Ecken 6">
            <a:extLst>
              <a:ext uri="{FF2B5EF4-FFF2-40B4-BE49-F238E27FC236}">
                <a16:creationId xmlns:a16="http://schemas.microsoft.com/office/drawing/2014/main" id="{AAF74684-0481-DD27-712A-EA956F56CFE2}"/>
              </a:ext>
            </a:extLst>
          </p:cNvPr>
          <p:cNvSpPr/>
          <p:nvPr/>
        </p:nvSpPr>
        <p:spPr>
          <a:xfrm>
            <a:off x="1243217" y="3353284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HL7v2 inbound</a:t>
            </a:r>
          </a:p>
          <a:p>
            <a:pPr algn="ctr"/>
            <a:r>
              <a:rPr lang="en-US" sz="1400" b="1" noProof="1">
                <a:latin typeface="PT Sans"/>
              </a:rPr>
              <a:t>connector</a:t>
            </a:r>
            <a:endParaRPr lang="en-US" noProof="1"/>
          </a:p>
        </p:txBody>
      </p:sp>
      <p:sp>
        <p:nvSpPr>
          <p:cNvPr id="13" name="Rechteck: abgerundete Ecken 6">
            <a:extLst>
              <a:ext uri="{FF2B5EF4-FFF2-40B4-BE49-F238E27FC236}">
                <a16:creationId xmlns:a16="http://schemas.microsoft.com/office/drawing/2014/main" id="{E616E62F-C562-C4E6-B173-901FB1E5940E}"/>
              </a:ext>
            </a:extLst>
          </p:cNvPr>
          <p:cNvSpPr/>
          <p:nvPr/>
        </p:nvSpPr>
        <p:spPr>
          <a:xfrm>
            <a:off x="1243217" y="4486922"/>
            <a:ext cx="1950222" cy="941634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HL7v2 outbound</a:t>
            </a:r>
          </a:p>
          <a:p>
            <a:pPr algn="ctr"/>
            <a:r>
              <a:rPr lang="en-US" sz="1400" b="1" noProof="1">
                <a:latin typeface="PT Sans"/>
              </a:rPr>
              <a:t>connector</a:t>
            </a:r>
            <a:endParaRPr lang="en-US" noProof="1"/>
          </a:p>
        </p:txBody>
      </p:sp>
      <p:pic>
        <p:nvPicPr>
          <p:cNvPr id="14" name="Grafik 8">
            <a:extLst>
              <a:ext uri="{FF2B5EF4-FFF2-40B4-BE49-F238E27FC236}">
                <a16:creationId xmlns:a16="http://schemas.microsoft.com/office/drawing/2014/main" id="{6300A0F2-7EC2-306C-EC66-2526FE688AF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94301" y="3429000"/>
            <a:ext cx="720000" cy="720000"/>
          </a:xfrm>
          <a:prstGeom prst="rect">
            <a:avLst/>
          </a:prstGeom>
        </p:spPr>
      </p:pic>
      <p:pic>
        <p:nvPicPr>
          <p:cNvPr id="15" name="Grafik 8">
            <a:extLst>
              <a:ext uri="{FF2B5EF4-FFF2-40B4-BE49-F238E27FC236}">
                <a16:creationId xmlns:a16="http://schemas.microsoft.com/office/drawing/2014/main" id="{9E70382E-7CED-EDCE-3398-58C2F509FF4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66248" y="342900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7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87F8C-2AE2-5CE2-E602-998C97988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762445D-22F6-294C-225E-038EB2A259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Introduction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E54BA0-C467-1BED-BC25-52D74A3181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HIP data integration</a:t>
            </a:r>
            <a:endParaRPr lang="en-US" noProof="1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E2EC724-7001-B2E1-50E5-4E8DE1C477F4}"/>
              </a:ext>
            </a:extLst>
          </p:cNvPr>
          <p:cNvSpPr/>
          <p:nvPr/>
        </p:nvSpPr>
        <p:spPr>
          <a:xfrm>
            <a:off x="4715164" y="2221462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HIP Bridge</a:t>
            </a:r>
            <a:endParaRPr lang="en-US" noProof="1"/>
          </a:p>
        </p:txBody>
      </p:sp>
      <p:sp>
        <p:nvSpPr>
          <p:cNvPr id="5" name="Rechteck: abgerundete Ecken 5">
            <a:extLst>
              <a:ext uri="{FF2B5EF4-FFF2-40B4-BE49-F238E27FC236}">
                <a16:creationId xmlns:a16="http://schemas.microsoft.com/office/drawing/2014/main" id="{8BDFB373-AAA7-8145-48E1-D14CA38C1B27}"/>
              </a:ext>
            </a:extLst>
          </p:cNvPr>
          <p:cNvSpPr/>
          <p:nvPr/>
        </p:nvSpPr>
        <p:spPr>
          <a:xfrm>
            <a:off x="8187111" y="2221462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openEHR</a:t>
            </a:r>
          </a:p>
          <a:p>
            <a:pPr algn="ctr"/>
            <a:r>
              <a:rPr lang="en-US" sz="1400" b="1" noProof="1">
                <a:latin typeface="PT Sans"/>
              </a:rPr>
              <a:t>(EHRbase)</a:t>
            </a:r>
            <a:endParaRPr lang="en-US" noProof="1">
              <a:latin typeface="PT Sans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98E78645-3E5F-FFC9-CC6F-6A945CD86FAC}"/>
              </a:ext>
            </a:extLst>
          </p:cNvPr>
          <p:cNvSpPr/>
          <p:nvPr/>
        </p:nvSpPr>
        <p:spPr>
          <a:xfrm>
            <a:off x="8187111" y="3355101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FHIR store</a:t>
            </a:r>
            <a:endParaRPr lang="en-US" noProof="1"/>
          </a:p>
        </p:txBody>
      </p:sp>
      <p:sp>
        <p:nvSpPr>
          <p:cNvPr id="9" name="Rechteck: abgerundete Ecken 6">
            <a:extLst>
              <a:ext uri="{FF2B5EF4-FFF2-40B4-BE49-F238E27FC236}">
                <a16:creationId xmlns:a16="http://schemas.microsoft.com/office/drawing/2014/main" id="{2C3F5253-614D-A822-9887-40E4863D4B95}"/>
              </a:ext>
            </a:extLst>
          </p:cNvPr>
          <p:cNvSpPr/>
          <p:nvPr/>
        </p:nvSpPr>
        <p:spPr>
          <a:xfrm>
            <a:off x="8187111" y="4488739"/>
            <a:ext cx="1950222" cy="941634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Binary store</a:t>
            </a:r>
            <a:endParaRPr lang="en-US" noProof="1"/>
          </a:p>
        </p:txBody>
      </p:sp>
      <p:sp>
        <p:nvSpPr>
          <p:cNvPr id="11" name="Rechteck: abgerundete Ecken 5">
            <a:extLst>
              <a:ext uri="{FF2B5EF4-FFF2-40B4-BE49-F238E27FC236}">
                <a16:creationId xmlns:a16="http://schemas.microsoft.com/office/drawing/2014/main" id="{33361BA9-CD10-89D9-A935-316409D1FA00}"/>
              </a:ext>
            </a:extLst>
          </p:cNvPr>
          <p:cNvSpPr/>
          <p:nvPr/>
        </p:nvSpPr>
        <p:spPr>
          <a:xfrm>
            <a:off x="1243217" y="2219645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FHIR </a:t>
            </a:r>
            <a:br>
              <a:rPr lang="en-US" sz="1400" b="1" noProof="1">
                <a:latin typeface="PT Sans"/>
              </a:rPr>
            </a:br>
            <a:r>
              <a:rPr lang="en-US" sz="1400" b="1" noProof="1">
                <a:latin typeface="PT Sans"/>
              </a:rPr>
              <a:t>connector</a:t>
            </a:r>
            <a:endParaRPr lang="en-US" noProof="1">
              <a:latin typeface="PT Sans"/>
            </a:endParaRPr>
          </a:p>
        </p:txBody>
      </p:sp>
      <p:sp>
        <p:nvSpPr>
          <p:cNvPr id="12" name="Rechteck: abgerundete Ecken 6">
            <a:extLst>
              <a:ext uri="{FF2B5EF4-FFF2-40B4-BE49-F238E27FC236}">
                <a16:creationId xmlns:a16="http://schemas.microsoft.com/office/drawing/2014/main" id="{EE81F499-1FEB-D935-9BC2-24D0938E3751}"/>
              </a:ext>
            </a:extLst>
          </p:cNvPr>
          <p:cNvSpPr/>
          <p:nvPr/>
        </p:nvSpPr>
        <p:spPr>
          <a:xfrm>
            <a:off x="1243217" y="3353284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HL7v2 inbound</a:t>
            </a:r>
          </a:p>
          <a:p>
            <a:pPr algn="ctr"/>
            <a:r>
              <a:rPr lang="en-US" sz="1400" b="1" noProof="1">
                <a:latin typeface="PT Sans"/>
              </a:rPr>
              <a:t>connector</a:t>
            </a:r>
            <a:endParaRPr lang="en-US" noProof="1"/>
          </a:p>
        </p:txBody>
      </p:sp>
      <p:sp>
        <p:nvSpPr>
          <p:cNvPr id="13" name="Rechteck: abgerundete Ecken 6">
            <a:extLst>
              <a:ext uri="{FF2B5EF4-FFF2-40B4-BE49-F238E27FC236}">
                <a16:creationId xmlns:a16="http://schemas.microsoft.com/office/drawing/2014/main" id="{1A7F45C7-298D-B4BF-564D-D8FF25DC7FB0}"/>
              </a:ext>
            </a:extLst>
          </p:cNvPr>
          <p:cNvSpPr/>
          <p:nvPr/>
        </p:nvSpPr>
        <p:spPr>
          <a:xfrm>
            <a:off x="1243217" y="4486922"/>
            <a:ext cx="1950222" cy="941634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HL7v2 outbound</a:t>
            </a:r>
          </a:p>
          <a:p>
            <a:pPr algn="ctr"/>
            <a:r>
              <a:rPr lang="en-US" sz="1400" b="1" noProof="1">
                <a:latin typeface="PT Sans"/>
              </a:rPr>
              <a:t>connector</a:t>
            </a:r>
            <a:endParaRPr lang="en-US" noProof="1"/>
          </a:p>
        </p:txBody>
      </p:sp>
      <p:pic>
        <p:nvPicPr>
          <p:cNvPr id="14" name="Grafik 8">
            <a:extLst>
              <a:ext uri="{FF2B5EF4-FFF2-40B4-BE49-F238E27FC236}">
                <a16:creationId xmlns:a16="http://schemas.microsoft.com/office/drawing/2014/main" id="{EBF0FC6F-0065-B24F-BE50-0DB19363436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94301" y="3429000"/>
            <a:ext cx="720000" cy="720000"/>
          </a:xfrm>
          <a:prstGeom prst="rect">
            <a:avLst/>
          </a:prstGeom>
        </p:spPr>
      </p:pic>
      <p:pic>
        <p:nvPicPr>
          <p:cNvPr id="15" name="Grafik 8">
            <a:extLst>
              <a:ext uri="{FF2B5EF4-FFF2-40B4-BE49-F238E27FC236}">
                <a16:creationId xmlns:a16="http://schemas.microsoft.com/office/drawing/2014/main" id="{F1AAC7BA-9728-0EA7-3736-F0F8307390C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66248" y="3429000"/>
            <a:ext cx="720000" cy="720000"/>
          </a:xfrm>
          <a:prstGeom prst="rect">
            <a:avLst/>
          </a:prstGeom>
        </p:spPr>
      </p:pic>
      <p:sp>
        <p:nvSpPr>
          <p:cNvPr id="21" name="Freeform 9">
            <a:extLst>
              <a:ext uri="{FF2B5EF4-FFF2-40B4-BE49-F238E27FC236}">
                <a16:creationId xmlns:a16="http://schemas.microsoft.com/office/drawing/2014/main" id="{C18837BD-C44D-4341-E8D6-9032D18263F0}"/>
              </a:ext>
            </a:extLst>
          </p:cNvPr>
          <p:cNvSpPr>
            <a:spLocks/>
          </p:cNvSpPr>
          <p:nvPr/>
        </p:nvSpPr>
        <p:spPr bwMode="auto">
          <a:xfrm>
            <a:off x="3594301" y="827004"/>
            <a:ext cx="7354482" cy="3659918"/>
          </a:xfrm>
          <a:prstGeom prst="roundRect">
            <a:avLst/>
          </a:prstGeom>
          <a:solidFill>
            <a:schemeClr val="bg1">
              <a:alpha val="94956"/>
            </a:schemeClr>
          </a:solidFill>
          <a:ln w="25400">
            <a:solidFill>
              <a:srgbClr val="E62249"/>
            </a:solidFill>
          </a:ln>
          <a:effectLst>
            <a:outerShdw sx="1000" sy="1000" algn="ctr" rotWithShape="0">
              <a:prstClr val="black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FHIR connector capabilities</a:t>
            </a:r>
          </a:p>
          <a:p>
            <a:endParaRPr lang="en-US" sz="1400" b="1" noProof="1">
              <a:solidFill>
                <a:schemeClr val="accent4"/>
              </a:solidFill>
              <a:latin typeface="PT Sans" panose="020B0503020203020204" pitchFamily="34" charset="0"/>
              <a:ea typeface="Roboto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Single resource and bundle handling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Same feature set accross both stores</a:t>
            </a:r>
          </a:p>
          <a:p>
            <a:endParaRPr lang="en-US" sz="1400" noProof="1">
              <a:solidFill>
                <a:schemeClr val="accent4"/>
              </a:solidFill>
              <a:latin typeface="PT Sans" panose="020B0503020203020204" pitchFamily="34" charset="0"/>
              <a:ea typeface="Roboto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Capability Statement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Get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Search, _include, _revinclude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Create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Update, conditional Updates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Delete,  $expunge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Patient $merge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_format, _pretty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…</a:t>
            </a:r>
          </a:p>
          <a:p>
            <a:pPr marL="171450" indent="-171450">
              <a:buFontTx/>
              <a:buChar char="-"/>
            </a:pPr>
            <a:endParaRPr lang="en-US" sz="1100" noProof="1">
              <a:solidFill>
                <a:schemeClr val="accent4"/>
              </a:solidFill>
              <a:latin typeface="PT Sans" panose="020B0503020203020204" pitchFamily="34" charset="0"/>
              <a:ea typeface="Roboto" panose="02000000000000000000" pitchFamily="2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DED5045-17CB-20D3-903D-9E04C821BECB}"/>
              </a:ext>
            </a:extLst>
          </p:cNvPr>
          <p:cNvCxnSpPr>
            <a:cxnSpLocks/>
            <a:stCxn id="31" idx="6"/>
            <a:endCxn id="21" idx="1"/>
          </p:cNvCxnSpPr>
          <p:nvPr/>
        </p:nvCxnSpPr>
        <p:spPr>
          <a:xfrm flipV="1">
            <a:off x="3298678" y="2656963"/>
            <a:ext cx="295623" cy="2223"/>
          </a:xfrm>
          <a:prstGeom prst="line">
            <a:avLst/>
          </a:prstGeom>
          <a:ln w="25400">
            <a:solidFill>
              <a:srgbClr val="E622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939C58D8-1C34-18FC-C176-EC5E0B336B1D}"/>
              </a:ext>
            </a:extLst>
          </p:cNvPr>
          <p:cNvSpPr/>
          <p:nvPr/>
        </p:nvSpPr>
        <p:spPr>
          <a:xfrm>
            <a:off x="2993122" y="2506408"/>
            <a:ext cx="305556" cy="305556"/>
          </a:xfrm>
          <a:prstGeom prst="ellipse">
            <a:avLst/>
          </a:prstGeom>
          <a:solidFill>
            <a:schemeClr val="bg2"/>
          </a:solidFill>
          <a:ln w="25400">
            <a:solidFill>
              <a:srgbClr val="E62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1"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36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5310E-A58D-1683-7BD2-639C2015B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6DD3ED8-629C-CC88-B45A-2605ABC558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Introduction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BB8609-1785-85FD-0369-CD682BE876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HIP data integration</a:t>
            </a:r>
            <a:endParaRPr lang="en-US" noProof="1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149B96A4-71CF-5DB8-EA52-74FB8BD938B8}"/>
              </a:ext>
            </a:extLst>
          </p:cNvPr>
          <p:cNvSpPr/>
          <p:nvPr/>
        </p:nvSpPr>
        <p:spPr>
          <a:xfrm>
            <a:off x="4715164" y="2221462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HIP Bridge</a:t>
            </a:r>
            <a:endParaRPr lang="en-US" noProof="1"/>
          </a:p>
        </p:txBody>
      </p:sp>
      <p:sp>
        <p:nvSpPr>
          <p:cNvPr id="5" name="Rechteck: abgerundete Ecken 5">
            <a:extLst>
              <a:ext uri="{FF2B5EF4-FFF2-40B4-BE49-F238E27FC236}">
                <a16:creationId xmlns:a16="http://schemas.microsoft.com/office/drawing/2014/main" id="{7D46270D-2312-D4C8-DD37-528550D60EC9}"/>
              </a:ext>
            </a:extLst>
          </p:cNvPr>
          <p:cNvSpPr/>
          <p:nvPr/>
        </p:nvSpPr>
        <p:spPr>
          <a:xfrm>
            <a:off x="8187111" y="2221462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openEHR</a:t>
            </a:r>
          </a:p>
          <a:p>
            <a:pPr algn="ctr"/>
            <a:r>
              <a:rPr lang="en-US" sz="1400" b="1" noProof="1">
                <a:latin typeface="PT Sans"/>
              </a:rPr>
              <a:t>(EHRbase)</a:t>
            </a:r>
            <a:endParaRPr lang="en-US" noProof="1">
              <a:latin typeface="PT Sans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A871190D-1C51-BF99-3B20-E8DD8B8275BA}"/>
              </a:ext>
            </a:extLst>
          </p:cNvPr>
          <p:cNvSpPr/>
          <p:nvPr/>
        </p:nvSpPr>
        <p:spPr>
          <a:xfrm>
            <a:off x="8187111" y="3355101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FHIR store</a:t>
            </a:r>
            <a:endParaRPr lang="en-US" noProof="1"/>
          </a:p>
        </p:txBody>
      </p:sp>
      <p:sp>
        <p:nvSpPr>
          <p:cNvPr id="9" name="Rechteck: abgerundete Ecken 6">
            <a:extLst>
              <a:ext uri="{FF2B5EF4-FFF2-40B4-BE49-F238E27FC236}">
                <a16:creationId xmlns:a16="http://schemas.microsoft.com/office/drawing/2014/main" id="{FD203CCA-A2C0-FF9E-498F-4E95831EEB7E}"/>
              </a:ext>
            </a:extLst>
          </p:cNvPr>
          <p:cNvSpPr/>
          <p:nvPr/>
        </p:nvSpPr>
        <p:spPr>
          <a:xfrm>
            <a:off x="8187111" y="4488739"/>
            <a:ext cx="1950222" cy="941634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Binary store</a:t>
            </a:r>
            <a:endParaRPr lang="en-US" noProof="1"/>
          </a:p>
        </p:txBody>
      </p:sp>
      <p:sp>
        <p:nvSpPr>
          <p:cNvPr id="11" name="Rechteck: abgerundete Ecken 5">
            <a:extLst>
              <a:ext uri="{FF2B5EF4-FFF2-40B4-BE49-F238E27FC236}">
                <a16:creationId xmlns:a16="http://schemas.microsoft.com/office/drawing/2014/main" id="{D0969189-7399-F47F-523D-7D08ADA5B0B2}"/>
              </a:ext>
            </a:extLst>
          </p:cNvPr>
          <p:cNvSpPr/>
          <p:nvPr/>
        </p:nvSpPr>
        <p:spPr>
          <a:xfrm>
            <a:off x="1243217" y="2219645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FHIR </a:t>
            </a:r>
            <a:br>
              <a:rPr lang="en-US" sz="1400" b="1" noProof="1">
                <a:latin typeface="PT Sans"/>
              </a:rPr>
            </a:br>
            <a:r>
              <a:rPr lang="en-US" sz="1400" b="1" noProof="1">
                <a:latin typeface="PT Sans"/>
              </a:rPr>
              <a:t>connector</a:t>
            </a:r>
            <a:endParaRPr lang="en-US" noProof="1">
              <a:latin typeface="PT Sans"/>
            </a:endParaRPr>
          </a:p>
        </p:txBody>
      </p:sp>
      <p:sp>
        <p:nvSpPr>
          <p:cNvPr id="12" name="Rechteck: abgerundete Ecken 6">
            <a:extLst>
              <a:ext uri="{FF2B5EF4-FFF2-40B4-BE49-F238E27FC236}">
                <a16:creationId xmlns:a16="http://schemas.microsoft.com/office/drawing/2014/main" id="{8CED2E6A-0B7A-7F19-6B88-62200CF18739}"/>
              </a:ext>
            </a:extLst>
          </p:cNvPr>
          <p:cNvSpPr/>
          <p:nvPr/>
        </p:nvSpPr>
        <p:spPr>
          <a:xfrm>
            <a:off x="1243217" y="3353284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HL7v2 inbound</a:t>
            </a:r>
          </a:p>
          <a:p>
            <a:pPr algn="ctr"/>
            <a:r>
              <a:rPr lang="en-US" sz="1400" b="1" noProof="1">
                <a:latin typeface="PT Sans"/>
              </a:rPr>
              <a:t>connector</a:t>
            </a:r>
            <a:endParaRPr lang="en-US" noProof="1"/>
          </a:p>
        </p:txBody>
      </p:sp>
      <p:sp>
        <p:nvSpPr>
          <p:cNvPr id="13" name="Rechteck: abgerundete Ecken 6">
            <a:extLst>
              <a:ext uri="{FF2B5EF4-FFF2-40B4-BE49-F238E27FC236}">
                <a16:creationId xmlns:a16="http://schemas.microsoft.com/office/drawing/2014/main" id="{214B5EA0-C3ED-5128-DAE2-BC51967C2BCB}"/>
              </a:ext>
            </a:extLst>
          </p:cNvPr>
          <p:cNvSpPr/>
          <p:nvPr/>
        </p:nvSpPr>
        <p:spPr>
          <a:xfrm>
            <a:off x="1243217" y="4486922"/>
            <a:ext cx="1950222" cy="941634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HL7v2 outbound</a:t>
            </a:r>
          </a:p>
          <a:p>
            <a:pPr algn="ctr"/>
            <a:r>
              <a:rPr lang="en-US" sz="1400" b="1" noProof="1">
                <a:latin typeface="PT Sans"/>
              </a:rPr>
              <a:t>connector</a:t>
            </a:r>
            <a:endParaRPr lang="en-US" noProof="1"/>
          </a:p>
        </p:txBody>
      </p:sp>
      <p:pic>
        <p:nvPicPr>
          <p:cNvPr id="14" name="Grafik 8">
            <a:extLst>
              <a:ext uri="{FF2B5EF4-FFF2-40B4-BE49-F238E27FC236}">
                <a16:creationId xmlns:a16="http://schemas.microsoft.com/office/drawing/2014/main" id="{54DD120C-9868-736A-2565-3CF4185E19F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94301" y="3429000"/>
            <a:ext cx="720000" cy="720000"/>
          </a:xfrm>
          <a:prstGeom prst="rect">
            <a:avLst/>
          </a:prstGeom>
        </p:spPr>
      </p:pic>
      <p:pic>
        <p:nvPicPr>
          <p:cNvPr id="15" name="Grafik 8">
            <a:extLst>
              <a:ext uri="{FF2B5EF4-FFF2-40B4-BE49-F238E27FC236}">
                <a16:creationId xmlns:a16="http://schemas.microsoft.com/office/drawing/2014/main" id="{B43DEE75-48D4-454D-03F0-EF284175D9A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66248" y="3429000"/>
            <a:ext cx="720000" cy="720000"/>
          </a:xfrm>
          <a:prstGeom prst="rect">
            <a:avLst/>
          </a:prstGeom>
        </p:spPr>
      </p:pic>
      <p:sp>
        <p:nvSpPr>
          <p:cNvPr id="37" name="Freeform 9">
            <a:extLst>
              <a:ext uri="{FF2B5EF4-FFF2-40B4-BE49-F238E27FC236}">
                <a16:creationId xmlns:a16="http://schemas.microsoft.com/office/drawing/2014/main" id="{CBB821B2-FF65-B202-7B1B-C0EFBCB56D3D}"/>
              </a:ext>
            </a:extLst>
          </p:cNvPr>
          <p:cNvSpPr>
            <a:spLocks/>
          </p:cNvSpPr>
          <p:nvPr/>
        </p:nvSpPr>
        <p:spPr bwMode="auto">
          <a:xfrm>
            <a:off x="3594301" y="2369261"/>
            <a:ext cx="7354482" cy="2889796"/>
          </a:xfrm>
          <a:prstGeom prst="roundRect">
            <a:avLst/>
          </a:prstGeom>
          <a:solidFill>
            <a:schemeClr val="bg1">
              <a:alpha val="94956"/>
            </a:schemeClr>
          </a:solidFill>
          <a:ln w="25400">
            <a:solidFill>
              <a:srgbClr val="E62249"/>
            </a:solidFill>
          </a:ln>
          <a:effectLst>
            <a:outerShdw sx="1000" sy="1000" algn="ctr" rotWithShape="0">
              <a:prstClr val="black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HL7v2 inbound connector capabilities</a:t>
            </a:r>
          </a:p>
          <a:p>
            <a:endParaRPr lang="en-US" sz="1400" noProof="1">
              <a:solidFill>
                <a:schemeClr val="accent4"/>
              </a:solidFill>
              <a:latin typeface="PT Sans" panose="020B0503020203020204" pitchFamily="34" charset="0"/>
              <a:ea typeface="Roboto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Complete message or segment based handling</a:t>
            </a:r>
          </a:p>
          <a:p>
            <a:pPr marL="742950" lvl="1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incl custom segments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Same feature set accross both stores</a:t>
            </a:r>
          </a:p>
          <a:p>
            <a:endParaRPr lang="en-US" sz="1400" noProof="1">
              <a:solidFill>
                <a:schemeClr val="accent4"/>
              </a:solidFill>
              <a:latin typeface="PT Sans" panose="020B0503020203020204" pitchFamily="34" charset="0"/>
              <a:ea typeface="Roboto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Create resources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Update resources</a:t>
            </a:r>
          </a:p>
          <a:p>
            <a:pPr marL="285750" indent="-285750">
              <a:buFontTx/>
              <a:buChar char="-"/>
            </a:pPr>
            <a:endParaRPr lang="en-US" sz="1400" noProof="1">
              <a:solidFill>
                <a:schemeClr val="accent4"/>
              </a:solidFill>
              <a:latin typeface="PT Sans" panose="020B0503020203020204" pitchFamily="34" charset="0"/>
              <a:ea typeface="Roboto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Merge Patient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0878216-F409-9915-BD7E-61AC608D956A}"/>
              </a:ext>
            </a:extLst>
          </p:cNvPr>
          <p:cNvCxnSpPr>
            <a:cxnSpLocks/>
            <a:stCxn id="39" idx="6"/>
            <a:endCxn id="37" idx="1"/>
          </p:cNvCxnSpPr>
          <p:nvPr/>
        </p:nvCxnSpPr>
        <p:spPr>
          <a:xfrm>
            <a:off x="3298678" y="3805645"/>
            <a:ext cx="295623" cy="8514"/>
          </a:xfrm>
          <a:prstGeom prst="line">
            <a:avLst/>
          </a:prstGeom>
          <a:ln w="25400">
            <a:solidFill>
              <a:srgbClr val="E622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D504E4FF-A93F-B62F-78A4-748DD093D20E}"/>
              </a:ext>
            </a:extLst>
          </p:cNvPr>
          <p:cNvSpPr/>
          <p:nvPr/>
        </p:nvSpPr>
        <p:spPr>
          <a:xfrm>
            <a:off x="2993122" y="3652867"/>
            <a:ext cx="305556" cy="305556"/>
          </a:xfrm>
          <a:prstGeom prst="ellipse">
            <a:avLst/>
          </a:prstGeom>
          <a:solidFill>
            <a:schemeClr val="bg2"/>
          </a:solidFill>
          <a:ln w="25400">
            <a:solidFill>
              <a:srgbClr val="E62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1"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50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785EB-BAAA-978D-5052-97C3A2424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6C3C0B-AC5A-0850-674D-4D488D1E9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Introduction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109A1B-2A92-F74A-AFAC-C5DAD5B420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US" noProof="1">
                <a:ea typeface="Source Sans Pro"/>
              </a:rPr>
              <a:t>HIP data integration</a:t>
            </a:r>
            <a:endParaRPr lang="en-US" noProof="1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395D4D49-CD64-BE38-1DB4-49C52A8F7877}"/>
              </a:ext>
            </a:extLst>
          </p:cNvPr>
          <p:cNvSpPr/>
          <p:nvPr/>
        </p:nvSpPr>
        <p:spPr>
          <a:xfrm>
            <a:off x="4715164" y="2221462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HIP Bridge</a:t>
            </a:r>
            <a:endParaRPr lang="en-US" noProof="1"/>
          </a:p>
        </p:txBody>
      </p:sp>
      <p:sp>
        <p:nvSpPr>
          <p:cNvPr id="5" name="Rechteck: abgerundete Ecken 5">
            <a:extLst>
              <a:ext uri="{FF2B5EF4-FFF2-40B4-BE49-F238E27FC236}">
                <a16:creationId xmlns:a16="http://schemas.microsoft.com/office/drawing/2014/main" id="{161248C6-17D2-50F4-3441-DE82D322F9F6}"/>
              </a:ext>
            </a:extLst>
          </p:cNvPr>
          <p:cNvSpPr/>
          <p:nvPr/>
        </p:nvSpPr>
        <p:spPr>
          <a:xfrm>
            <a:off x="8187111" y="2221462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openEHR</a:t>
            </a:r>
          </a:p>
          <a:p>
            <a:pPr algn="ctr"/>
            <a:r>
              <a:rPr lang="en-US" sz="1400" b="1" noProof="1">
                <a:latin typeface="PT Sans"/>
              </a:rPr>
              <a:t>(EHRbase)</a:t>
            </a:r>
            <a:endParaRPr lang="en-US" noProof="1">
              <a:latin typeface="PT Sans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C24C1E87-1EEA-A093-D83E-EBBF36FCB652}"/>
              </a:ext>
            </a:extLst>
          </p:cNvPr>
          <p:cNvSpPr/>
          <p:nvPr/>
        </p:nvSpPr>
        <p:spPr>
          <a:xfrm>
            <a:off x="8187111" y="3355101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FHIR store</a:t>
            </a:r>
            <a:endParaRPr lang="en-US" noProof="1"/>
          </a:p>
        </p:txBody>
      </p:sp>
      <p:sp>
        <p:nvSpPr>
          <p:cNvPr id="9" name="Rechteck: abgerundete Ecken 6">
            <a:extLst>
              <a:ext uri="{FF2B5EF4-FFF2-40B4-BE49-F238E27FC236}">
                <a16:creationId xmlns:a16="http://schemas.microsoft.com/office/drawing/2014/main" id="{A74ED271-5A6D-1E7F-9EA8-A8B149A8F38E}"/>
              </a:ext>
            </a:extLst>
          </p:cNvPr>
          <p:cNvSpPr/>
          <p:nvPr/>
        </p:nvSpPr>
        <p:spPr>
          <a:xfrm>
            <a:off x="8187111" y="4488739"/>
            <a:ext cx="1950222" cy="941634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Binary store</a:t>
            </a:r>
            <a:endParaRPr lang="en-US" noProof="1"/>
          </a:p>
        </p:txBody>
      </p:sp>
      <p:sp>
        <p:nvSpPr>
          <p:cNvPr id="11" name="Rechteck: abgerundete Ecken 5">
            <a:extLst>
              <a:ext uri="{FF2B5EF4-FFF2-40B4-BE49-F238E27FC236}">
                <a16:creationId xmlns:a16="http://schemas.microsoft.com/office/drawing/2014/main" id="{93635C52-DE51-442F-0747-EF47B5FD0D21}"/>
              </a:ext>
            </a:extLst>
          </p:cNvPr>
          <p:cNvSpPr/>
          <p:nvPr/>
        </p:nvSpPr>
        <p:spPr>
          <a:xfrm>
            <a:off x="1243217" y="2219645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FHIR </a:t>
            </a:r>
            <a:br>
              <a:rPr lang="en-US" sz="1400" b="1" noProof="1">
                <a:latin typeface="PT Sans"/>
              </a:rPr>
            </a:br>
            <a:r>
              <a:rPr lang="en-US" sz="1400" b="1" noProof="1">
                <a:latin typeface="PT Sans"/>
              </a:rPr>
              <a:t>connector</a:t>
            </a:r>
            <a:endParaRPr lang="en-US" noProof="1">
              <a:latin typeface="PT Sans"/>
            </a:endParaRPr>
          </a:p>
        </p:txBody>
      </p:sp>
      <p:sp>
        <p:nvSpPr>
          <p:cNvPr id="12" name="Rechteck: abgerundete Ecken 6">
            <a:extLst>
              <a:ext uri="{FF2B5EF4-FFF2-40B4-BE49-F238E27FC236}">
                <a16:creationId xmlns:a16="http://schemas.microsoft.com/office/drawing/2014/main" id="{4E8AD78F-BD41-148A-9FE9-1911B8B3474E}"/>
              </a:ext>
            </a:extLst>
          </p:cNvPr>
          <p:cNvSpPr/>
          <p:nvPr/>
        </p:nvSpPr>
        <p:spPr>
          <a:xfrm>
            <a:off x="1243217" y="3353284"/>
            <a:ext cx="1950222" cy="921751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HL7v2 inbound</a:t>
            </a:r>
          </a:p>
          <a:p>
            <a:pPr algn="ctr"/>
            <a:r>
              <a:rPr lang="en-US" sz="1400" b="1" noProof="1">
                <a:latin typeface="PT Sans"/>
              </a:rPr>
              <a:t>connector</a:t>
            </a:r>
            <a:endParaRPr lang="en-US" noProof="1"/>
          </a:p>
        </p:txBody>
      </p:sp>
      <p:sp>
        <p:nvSpPr>
          <p:cNvPr id="13" name="Rechteck: abgerundete Ecken 6">
            <a:extLst>
              <a:ext uri="{FF2B5EF4-FFF2-40B4-BE49-F238E27FC236}">
                <a16:creationId xmlns:a16="http://schemas.microsoft.com/office/drawing/2014/main" id="{D7A2D3AB-FB82-A8DF-682B-5DCA8E19332F}"/>
              </a:ext>
            </a:extLst>
          </p:cNvPr>
          <p:cNvSpPr/>
          <p:nvPr/>
        </p:nvSpPr>
        <p:spPr>
          <a:xfrm>
            <a:off x="1243217" y="4486922"/>
            <a:ext cx="1950222" cy="941634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 anchorCtr="0"/>
          <a:lstStyle/>
          <a:p>
            <a:pPr algn="ctr"/>
            <a:r>
              <a:rPr lang="en-US" sz="1400" b="1" noProof="1">
                <a:latin typeface="PT Sans"/>
              </a:rPr>
              <a:t>HL7v2 outbound</a:t>
            </a:r>
          </a:p>
          <a:p>
            <a:pPr algn="ctr"/>
            <a:r>
              <a:rPr lang="en-US" sz="1400" b="1" noProof="1">
                <a:latin typeface="PT Sans"/>
              </a:rPr>
              <a:t>connector</a:t>
            </a:r>
            <a:endParaRPr lang="en-US" noProof="1"/>
          </a:p>
        </p:txBody>
      </p:sp>
      <p:pic>
        <p:nvPicPr>
          <p:cNvPr id="14" name="Grafik 8">
            <a:extLst>
              <a:ext uri="{FF2B5EF4-FFF2-40B4-BE49-F238E27FC236}">
                <a16:creationId xmlns:a16="http://schemas.microsoft.com/office/drawing/2014/main" id="{9D867C98-85BC-7324-0503-DC67F7E6003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94301" y="3429000"/>
            <a:ext cx="720000" cy="720000"/>
          </a:xfrm>
          <a:prstGeom prst="rect">
            <a:avLst/>
          </a:prstGeom>
        </p:spPr>
      </p:pic>
      <p:pic>
        <p:nvPicPr>
          <p:cNvPr id="15" name="Grafik 8">
            <a:extLst>
              <a:ext uri="{FF2B5EF4-FFF2-40B4-BE49-F238E27FC236}">
                <a16:creationId xmlns:a16="http://schemas.microsoft.com/office/drawing/2014/main" id="{363A9DB3-CBCC-90FB-CB36-39C2537A72A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66248" y="3429000"/>
            <a:ext cx="720000" cy="720000"/>
          </a:xfrm>
          <a:prstGeom prst="rect">
            <a:avLst/>
          </a:prstGeom>
        </p:spPr>
      </p:pic>
      <p:sp>
        <p:nvSpPr>
          <p:cNvPr id="37" name="Freeform 9">
            <a:extLst>
              <a:ext uri="{FF2B5EF4-FFF2-40B4-BE49-F238E27FC236}">
                <a16:creationId xmlns:a16="http://schemas.microsoft.com/office/drawing/2014/main" id="{F634573F-0BEB-CAB8-6F17-F4C45B452359}"/>
              </a:ext>
            </a:extLst>
          </p:cNvPr>
          <p:cNvSpPr>
            <a:spLocks/>
          </p:cNvSpPr>
          <p:nvPr/>
        </p:nvSpPr>
        <p:spPr bwMode="auto">
          <a:xfrm>
            <a:off x="3594301" y="3814158"/>
            <a:ext cx="7354482" cy="2365286"/>
          </a:xfrm>
          <a:prstGeom prst="roundRect">
            <a:avLst/>
          </a:prstGeom>
          <a:solidFill>
            <a:schemeClr val="bg1">
              <a:alpha val="94956"/>
            </a:schemeClr>
          </a:solidFill>
          <a:ln w="25400">
            <a:solidFill>
              <a:srgbClr val="E62249"/>
            </a:solidFill>
          </a:ln>
          <a:effectLst>
            <a:outerShdw sx="1000" sy="1000" algn="ctr" rotWithShape="0">
              <a:prstClr val="black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HL7v2 outbound connector capabilities</a:t>
            </a:r>
          </a:p>
          <a:p>
            <a:endParaRPr lang="en-US" sz="1400" noProof="1">
              <a:solidFill>
                <a:schemeClr val="accent4"/>
              </a:solidFill>
              <a:latin typeface="PT Sans" panose="020B0503020203020204" pitchFamily="34" charset="0"/>
              <a:ea typeface="Roboto" panose="02000000000000000000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Build a HL7v2 ORU_R01, MDM_T01 or MDM_T02 message out of data from both stores.</a:t>
            </a:r>
          </a:p>
          <a:p>
            <a:pPr marL="285750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Trigger</a:t>
            </a:r>
          </a:p>
          <a:p>
            <a:pPr marL="742950" lvl="1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EHRbase trigger event</a:t>
            </a:r>
          </a:p>
          <a:p>
            <a:pPr marL="742950" lvl="1" indent="-285750">
              <a:buFontTx/>
              <a:buChar char="-"/>
            </a:pPr>
            <a:r>
              <a:rPr lang="en-US" sz="1400" noProof="1">
                <a:solidFill>
                  <a:schemeClr val="accent4"/>
                </a:solidFill>
                <a:latin typeface="PT Sans" panose="020B0503020203020204" pitchFamily="34" charset="0"/>
                <a:ea typeface="Roboto" panose="02000000000000000000" pitchFamily="2" charset="0"/>
              </a:rPr>
              <a:t>FHIR subscription hook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E59E176-EF00-3FB3-8458-0149821720DB}"/>
              </a:ext>
            </a:extLst>
          </p:cNvPr>
          <p:cNvCxnSpPr>
            <a:cxnSpLocks/>
            <a:stCxn id="39" idx="6"/>
            <a:endCxn id="37" idx="1"/>
          </p:cNvCxnSpPr>
          <p:nvPr/>
        </p:nvCxnSpPr>
        <p:spPr>
          <a:xfrm>
            <a:off x="3298678" y="4988287"/>
            <a:ext cx="295623" cy="8514"/>
          </a:xfrm>
          <a:prstGeom prst="line">
            <a:avLst/>
          </a:prstGeom>
          <a:ln w="25400">
            <a:solidFill>
              <a:srgbClr val="E622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09C808C9-A25F-F0C7-7C19-E0577B849740}"/>
              </a:ext>
            </a:extLst>
          </p:cNvPr>
          <p:cNvSpPr/>
          <p:nvPr/>
        </p:nvSpPr>
        <p:spPr>
          <a:xfrm>
            <a:off x="2993122" y="4835509"/>
            <a:ext cx="305556" cy="305556"/>
          </a:xfrm>
          <a:prstGeom prst="ellipse">
            <a:avLst/>
          </a:prstGeom>
          <a:solidFill>
            <a:schemeClr val="bg2"/>
          </a:solidFill>
          <a:ln w="25400">
            <a:solidFill>
              <a:srgbClr val="E62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1"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76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D9B51-B8AC-D909-7324-56E51DFA7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2F5CD1-A72D-2470-0C74-994F60604B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HIP Bridge configuration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B1EF4-A184-7B32-703A-75FFCD76BF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Protocol Specific Path Language (PSPL)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C1C72-085C-935D-34B0-5CBA44E045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noProof="1"/>
              <a:t>Semantic path navigation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Familiar path-based syntax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Build for bidirectional path selection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Advanced logic and hooks</a:t>
            </a:r>
          </a:p>
          <a:p>
            <a:endParaRPr lang="en-US" noProof="1"/>
          </a:p>
          <a:p>
            <a:pPr marL="285750" indent="-285750">
              <a:buFontTx/>
              <a:buChar char="-"/>
            </a:pPr>
            <a:r>
              <a:rPr lang="en-US" noProof="1"/>
              <a:t>Single and cross protocol support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FHIR / HL7v2 -&gt; openEHR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FHIR / HL7v2 -&gt; openEHR -&gt; FHIR / HL7v2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HL7v2 -&gt; FHIR</a:t>
            </a:r>
          </a:p>
          <a:p>
            <a:pPr marL="285750" indent="-285750">
              <a:buFontTx/>
              <a:buChar char="-"/>
            </a:pPr>
            <a:endParaRPr lang="en-US" noProof="1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8D0A56-19AB-C69A-C0E7-C29C8D798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106" y="2162115"/>
            <a:ext cx="6407985" cy="253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C5FE0-F73C-73CA-D817-19F2F84EC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D4F7D6-ADB0-8E38-2BF0-39BF43C6C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PSPL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B2411F-CB03-7736-C960-38CEF448FC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Terminology translations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242627-20B8-DA54-0A07-85BF0E763D21}"/>
              </a:ext>
            </a:extLst>
          </p:cNvPr>
          <p:cNvGrpSpPr/>
          <p:nvPr/>
        </p:nvGrpSpPr>
        <p:grpSpPr>
          <a:xfrm>
            <a:off x="665996" y="1803449"/>
            <a:ext cx="7772400" cy="1000810"/>
            <a:chOff x="578910" y="1894790"/>
            <a:chExt cx="7772400" cy="100081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FEC14A0-5E6B-72BD-DD20-DA72AEAF2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789"/>
            <a:stretch>
              <a:fillRect/>
            </a:stretch>
          </p:blipFill>
          <p:spPr>
            <a:xfrm>
              <a:off x="578910" y="1894790"/>
              <a:ext cx="7772400" cy="100081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C49FFE8-5881-7B8B-91CC-9EAD1500B80D}"/>
                </a:ext>
              </a:extLst>
            </p:cNvPr>
            <p:cNvSpPr/>
            <p:nvPr/>
          </p:nvSpPr>
          <p:spPr>
            <a:xfrm>
              <a:off x="1461946" y="2583114"/>
              <a:ext cx="3108098" cy="219635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>
                <a:latin typeface="PT Sans" panose="020B0503020203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063F7A-89D3-2F19-BF27-86F9BAEF8E87}"/>
              </a:ext>
            </a:extLst>
          </p:cNvPr>
          <p:cNvGrpSpPr/>
          <p:nvPr/>
        </p:nvGrpSpPr>
        <p:grpSpPr>
          <a:xfrm>
            <a:off x="665996" y="3242982"/>
            <a:ext cx="7772400" cy="366873"/>
            <a:chOff x="578910" y="3124200"/>
            <a:chExt cx="7772400" cy="36687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148E687-539A-7BB2-85FC-9F451E85D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426" b="56600"/>
            <a:stretch>
              <a:fillRect/>
            </a:stretch>
          </p:blipFill>
          <p:spPr>
            <a:xfrm>
              <a:off x="578910" y="3124200"/>
              <a:ext cx="7772400" cy="36687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CE6732D-B19D-9B9E-2F6F-3E72955687B7}"/>
                </a:ext>
              </a:extLst>
            </p:cNvPr>
            <p:cNvSpPr/>
            <p:nvPr/>
          </p:nvSpPr>
          <p:spPr>
            <a:xfrm>
              <a:off x="3164541" y="3209365"/>
              <a:ext cx="977153" cy="219635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>
                <a:latin typeface="PT Sans" panose="020B0503020203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62D930-9DFB-AFB8-9A6C-36B0682F2394}"/>
                </a:ext>
              </a:extLst>
            </p:cNvPr>
            <p:cNvSpPr/>
            <p:nvPr/>
          </p:nvSpPr>
          <p:spPr>
            <a:xfrm>
              <a:off x="5018892" y="3209365"/>
              <a:ext cx="532302" cy="219635"/>
            </a:xfrm>
            <a:prstGeom prst="rect">
              <a:avLst/>
            </a:prstGeom>
            <a:solidFill>
              <a:srgbClr val="00B05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>
                <a:latin typeface="PT Sans" panose="020B0503020203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52A78F-001E-1E1E-7920-6642B2C30F3D}"/>
              </a:ext>
            </a:extLst>
          </p:cNvPr>
          <p:cNvGrpSpPr/>
          <p:nvPr/>
        </p:nvGrpSpPr>
        <p:grpSpPr>
          <a:xfrm>
            <a:off x="665996" y="4034688"/>
            <a:ext cx="7772400" cy="1773686"/>
            <a:chOff x="578910" y="3799114"/>
            <a:chExt cx="7772400" cy="177368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BA38111-A69F-FB12-782F-2B3232E83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776"/>
            <a:stretch>
              <a:fillRect/>
            </a:stretch>
          </p:blipFill>
          <p:spPr>
            <a:xfrm>
              <a:off x="578910" y="3799114"/>
              <a:ext cx="7772400" cy="1773686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C18AD32-5E0E-5FD0-555F-1C7C4E79639F}"/>
                </a:ext>
              </a:extLst>
            </p:cNvPr>
            <p:cNvSpPr/>
            <p:nvPr/>
          </p:nvSpPr>
          <p:spPr>
            <a:xfrm>
              <a:off x="1029384" y="4237837"/>
              <a:ext cx="3000547" cy="638147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>
                <a:latin typeface="PT Sans" panose="020B0503020203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D042CE8-3F9C-3287-4B74-8DEBE72D08A3}"/>
                </a:ext>
              </a:extLst>
            </p:cNvPr>
            <p:cNvSpPr/>
            <p:nvPr/>
          </p:nvSpPr>
          <p:spPr>
            <a:xfrm>
              <a:off x="1029384" y="4888893"/>
              <a:ext cx="3000547" cy="638147"/>
            </a:xfrm>
            <a:prstGeom prst="rect">
              <a:avLst/>
            </a:prstGeom>
            <a:solidFill>
              <a:srgbClr val="00B05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>
                <a:latin typeface="PT Sans" panose="020B0503020203020204" pitchFamily="34" charset="0"/>
              </a:endParaRPr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11E17525-943A-DF4A-955B-1803751BD8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73" t="34600" r="41920" b="38403"/>
          <a:stretch>
            <a:fillRect/>
          </a:stretch>
        </p:blipFill>
        <p:spPr>
          <a:xfrm rot="10800000">
            <a:off x="3981405" y="2836496"/>
            <a:ext cx="247375" cy="38814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1A1EF63-760F-E9E6-1F47-D3A217165E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873" t="34600" r="41920" b="38403"/>
          <a:stretch>
            <a:fillRect/>
          </a:stretch>
        </p:blipFill>
        <p:spPr>
          <a:xfrm rot="10800000">
            <a:off x="3981404" y="3624544"/>
            <a:ext cx="247375" cy="38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EFEBC-17FB-4781-2E8C-76D20817A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504BBD-7295-CF38-C38E-B291602942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PSPL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BEFD1-B369-F208-51A9-1AFA8C7966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Binary handling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5CBDE4-532C-9B1D-D4B4-0FB5DC8B769D}"/>
              </a:ext>
            </a:extLst>
          </p:cNvPr>
          <p:cNvGrpSpPr/>
          <p:nvPr/>
        </p:nvGrpSpPr>
        <p:grpSpPr>
          <a:xfrm>
            <a:off x="671718" y="1801982"/>
            <a:ext cx="7544255" cy="2745634"/>
            <a:chOff x="671719" y="1861200"/>
            <a:chExt cx="7544255" cy="274563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2C066E1-8CF9-4261-5B20-4232C2613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153"/>
            <a:stretch>
              <a:fillRect/>
            </a:stretch>
          </p:blipFill>
          <p:spPr>
            <a:xfrm>
              <a:off x="671719" y="1861200"/>
              <a:ext cx="7544255" cy="274563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E61545-FAB4-C569-2395-830F21F8E777}"/>
                </a:ext>
              </a:extLst>
            </p:cNvPr>
            <p:cNvSpPr/>
            <p:nvPr/>
          </p:nvSpPr>
          <p:spPr>
            <a:xfrm>
              <a:off x="1302192" y="3732894"/>
              <a:ext cx="4603658" cy="219635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>
                <a:latin typeface="PT Sans" panose="020B0503020203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0C00A8B-D3C0-9608-5562-503DDF5AF179}"/>
              </a:ext>
            </a:extLst>
          </p:cNvPr>
          <p:cNvGrpSpPr/>
          <p:nvPr/>
        </p:nvGrpSpPr>
        <p:grpSpPr>
          <a:xfrm>
            <a:off x="671718" y="5053449"/>
            <a:ext cx="7544255" cy="244124"/>
            <a:chOff x="671719" y="4938710"/>
            <a:chExt cx="7544255" cy="2441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76CD89F-9F83-477B-60ED-E6AF6ABAB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444" b="23968"/>
            <a:stretch>
              <a:fillRect/>
            </a:stretch>
          </p:blipFill>
          <p:spPr>
            <a:xfrm>
              <a:off x="671719" y="4938710"/>
              <a:ext cx="7544255" cy="24412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51228B-EE2D-7ECB-C73F-03B2288A139C}"/>
                </a:ext>
              </a:extLst>
            </p:cNvPr>
            <p:cNvSpPr/>
            <p:nvPr/>
          </p:nvSpPr>
          <p:spPr>
            <a:xfrm>
              <a:off x="3879011" y="4938710"/>
              <a:ext cx="2882516" cy="219635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>
                <a:latin typeface="PT Sans" panose="020B0503020203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6550337-0E38-D125-19E5-FF9A0A97312C}"/>
              </a:ext>
            </a:extLst>
          </p:cNvPr>
          <p:cNvGrpSpPr/>
          <p:nvPr/>
        </p:nvGrpSpPr>
        <p:grpSpPr>
          <a:xfrm>
            <a:off x="671718" y="5798462"/>
            <a:ext cx="7544255" cy="715228"/>
            <a:chOff x="671719" y="5514710"/>
            <a:chExt cx="7544255" cy="71522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02B2FC3-EE54-1D69-4B35-19EC4A02B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629"/>
            <a:stretch>
              <a:fillRect/>
            </a:stretch>
          </p:blipFill>
          <p:spPr>
            <a:xfrm>
              <a:off x="671719" y="5514710"/>
              <a:ext cx="7544255" cy="71522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572253-61FC-62E9-F1A5-F12C09EC5EBC}"/>
                </a:ext>
              </a:extLst>
            </p:cNvPr>
            <p:cNvSpPr/>
            <p:nvPr/>
          </p:nvSpPr>
          <p:spPr>
            <a:xfrm>
              <a:off x="917696" y="5948985"/>
              <a:ext cx="3855640" cy="219635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>
                <a:latin typeface="PT Sans" panose="020B0503020203020204" pitchFamily="34" charset="0"/>
              </a:endParaRPr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DA6A242D-232B-ED8B-1DD0-08201F3225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873" t="34600" r="41920" b="38403"/>
          <a:stretch>
            <a:fillRect/>
          </a:stretch>
        </p:blipFill>
        <p:spPr>
          <a:xfrm rot="10800000">
            <a:off x="3879011" y="4608934"/>
            <a:ext cx="247375" cy="38814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98E9702-F726-10E1-9061-2B8F0ECE9A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873" t="34600" r="41920" b="38403"/>
          <a:stretch>
            <a:fillRect/>
          </a:stretch>
        </p:blipFill>
        <p:spPr>
          <a:xfrm rot="10800000">
            <a:off x="3879011" y="5353947"/>
            <a:ext cx="247375" cy="38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9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5E25810-C659-0C7B-28D7-4930E0BEF0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From input-driven to storage-driven mappings</a:t>
            </a:r>
          </a:p>
          <a:p>
            <a:endParaRPr lang="en-US" noProof="1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A7D66F-946F-C75E-85D4-189915BFD2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noProof="1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749BAF0F-234B-6173-8422-12A936E85F6E}"/>
              </a:ext>
            </a:extLst>
          </p:cNvPr>
          <p:cNvGrpSpPr/>
          <p:nvPr/>
        </p:nvGrpSpPr>
        <p:grpSpPr>
          <a:xfrm>
            <a:off x="3891810" y="2007634"/>
            <a:ext cx="2796661" cy="3779999"/>
            <a:chOff x="3891810" y="2007634"/>
            <a:chExt cx="2796661" cy="3779999"/>
          </a:xfrm>
        </p:grpSpPr>
        <p:sp>
          <p:nvSpPr>
            <p:cNvPr id="6" name="Rechteck: obere Ecken abgerundet 5">
              <a:extLst>
                <a:ext uri="{FF2B5EF4-FFF2-40B4-BE49-F238E27FC236}">
                  <a16:creationId xmlns:a16="http://schemas.microsoft.com/office/drawing/2014/main" id="{98F9669C-D4A2-AD36-EAB6-5D2C7ABB3E45}"/>
                </a:ext>
              </a:extLst>
            </p:cNvPr>
            <p:cNvSpPr/>
            <p:nvPr/>
          </p:nvSpPr>
          <p:spPr>
            <a:xfrm rot="16200000">
              <a:off x="3074431" y="2825013"/>
              <a:ext cx="3779999" cy="2145241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schemeClr val="bg1"/>
                </a:solidFill>
                <a:latin typeface="PT Sans" panose="020B0503020203020204" pitchFamily="34" charset="0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82CD827-5558-ABED-03DF-DA93727FA9A4}"/>
                </a:ext>
              </a:extLst>
            </p:cNvPr>
            <p:cNvSpPr/>
            <p:nvPr/>
          </p:nvSpPr>
          <p:spPr>
            <a:xfrm>
              <a:off x="5968471" y="2583180"/>
              <a:ext cx="720000" cy="72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schemeClr val="bg1"/>
                </a:solidFill>
                <a:latin typeface="PT Sans" panose="020B0503020203020204" pitchFamily="34" charset="0"/>
              </a:endParaRPr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9EF109D7-AC59-B287-68E0-4C77297C1E85}"/>
              </a:ext>
            </a:extLst>
          </p:cNvPr>
          <p:cNvSpPr/>
          <p:nvPr/>
        </p:nvSpPr>
        <p:spPr>
          <a:xfrm flipH="1">
            <a:off x="5424030" y="4418158"/>
            <a:ext cx="871200" cy="871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noProof="1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05F03BA0-E873-4322-1AC0-3432363D86B6}"/>
              </a:ext>
            </a:extLst>
          </p:cNvPr>
          <p:cNvSpPr/>
          <p:nvPr/>
        </p:nvSpPr>
        <p:spPr>
          <a:xfrm rot="5400000" flipH="1">
            <a:off x="5333671" y="2825012"/>
            <a:ext cx="3779999" cy="2145241"/>
          </a:xfrm>
          <a:custGeom>
            <a:avLst/>
            <a:gdLst>
              <a:gd name="connsiteX0" fmla="*/ 3779999 w 3779999"/>
              <a:gd name="connsiteY0" fmla="*/ 2145241 h 2145241"/>
              <a:gd name="connsiteX1" fmla="*/ 3779999 w 3779999"/>
              <a:gd name="connsiteY1" fmla="*/ 357547 h 2145241"/>
              <a:gd name="connsiteX2" fmla="*/ 3422452 w 3779999"/>
              <a:gd name="connsiteY2" fmla="*/ 0 h 2145241"/>
              <a:gd name="connsiteX3" fmla="*/ 357547 w 3779999"/>
              <a:gd name="connsiteY3" fmla="*/ 0 h 2145241"/>
              <a:gd name="connsiteX4" fmla="*/ 0 w 3779999"/>
              <a:gd name="connsiteY4" fmla="*/ 357547 h 2145241"/>
              <a:gd name="connsiteX5" fmla="*/ 0 w 3779999"/>
              <a:gd name="connsiteY5" fmla="*/ 2145241 h 2145241"/>
              <a:gd name="connsiteX6" fmla="*/ 2447353 w 3779999"/>
              <a:gd name="connsiteY6" fmla="*/ 2145241 h 2145241"/>
              <a:gd name="connsiteX7" fmla="*/ 2443084 w 3779999"/>
              <a:gd name="connsiteY7" fmla="*/ 2137375 h 2145241"/>
              <a:gd name="connsiteX8" fmla="*/ 2408852 w 3779999"/>
              <a:gd name="connsiteY8" fmla="*/ 1967820 h 2145241"/>
              <a:gd name="connsiteX9" fmla="*/ 2844452 w 3779999"/>
              <a:gd name="connsiteY9" fmla="*/ 1532220 h 2145241"/>
              <a:gd name="connsiteX10" fmla="*/ 3280052 w 3779999"/>
              <a:gd name="connsiteY10" fmla="*/ 1967820 h 2145241"/>
              <a:gd name="connsiteX11" fmla="*/ 3245820 w 3779999"/>
              <a:gd name="connsiteY11" fmla="*/ 2137375 h 2145241"/>
              <a:gd name="connsiteX12" fmla="*/ 3241551 w 3779999"/>
              <a:gd name="connsiteY12" fmla="*/ 2145241 h 214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79999" h="2145241">
                <a:moveTo>
                  <a:pt x="3779999" y="2145241"/>
                </a:moveTo>
                <a:lnTo>
                  <a:pt x="3779999" y="357547"/>
                </a:lnTo>
                <a:cubicBezTo>
                  <a:pt x="3779999" y="160079"/>
                  <a:pt x="3619920" y="0"/>
                  <a:pt x="3422452" y="0"/>
                </a:cubicBezTo>
                <a:lnTo>
                  <a:pt x="357547" y="0"/>
                </a:lnTo>
                <a:cubicBezTo>
                  <a:pt x="160079" y="0"/>
                  <a:pt x="0" y="160079"/>
                  <a:pt x="0" y="357547"/>
                </a:cubicBezTo>
                <a:lnTo>
                  <a:pt x="0" y="2145241"/>
                </a:lnTo>
                <a:lnTo>
                  <a:pt x="2447353" y="2145241"/>
                </a:lnTo>
                <a:lnTo>
                  <a:pt x="2443084" y="2137375"/>
                </a:lnTo>
                <a:cubicBezTo>
                  <a:pt x="2421041" y="2085261"/>
                  <a:pt x="2408852" y="2027964"/>
                  <a:pt x="2408852" y="1967820"/>
                </a:cubicBezTo>
                <a:cubicBezTo>
                  <a:pt x="2408852" y="1727245"/>
                  <a:pt x="2603877" y="1532220"/>
                  <a:pt x="2844452" y="1532220"/>
                </a:cubicBezTo>
                <a:cubicBezTo>
                  <a:pt x="3085027" y="1532220"/>
                  <a:pt x="3280052" y="1727245"/>
                  <a:pt x="3280052" y="1967820"/>
                </a:cubicBezTo>
                <a:cubicBezTo>
                  <a:pt x="3280052" y="2027964"/>
                  <a:pt x="3267863" y="2085261"/>
                  <a:pt x="3245820" y="2137375"/>
                </a:cubicBezTo>
                <a:lnTo>
                  <a:pt x="3241551" y="214524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 noProof="1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5C38274-F17E-84ED-6246-2D46BAB0D647}"/>
              </a:ext>
            </a:extLst>
          </p:cNvPr>
          <p:cNvSpPr/>
          <p:nvPr/>
        </p:nvSpPr>
        <p:spPr>
          <a:xfrm flipH="1">
            <a:off x="5499630" y="4493758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noProof="1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D8F44F5-9B50-C6A9-BA1F-8C10473ACFB6}"/>
              </a:ext>
            </a:extLst>
          </p:cNvPr>
          <p:cNvSpPr txBox="1"/>
          <p:nvPr/>
        </p:nvSpPr>
        <p:spPr>
          <a:xfrm>
            <a:off x="662940" y="2583180"/>
            <a:ext cx="3236490" cy="12137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tIns="360000" bIns="36000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1">
                <a:ln>
                  <a:noFill/>
                </a:ln>
                <a:solidFill>
                  <a:srgbClr val="720035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Input driven mappings</a:t>
            </a:r>
          </a:p>
          <a:p>
            <a:pPr marL="171450" marR="0" lvl="0" indent="-17145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i="0" u="none" strike="noStrike" kern="1200" cap="none" spc="0" normalizeH="0" baseline="0" noProof="1">
                <a:ln>
                  <a:noFill/>
                </a:ln>
                <a:solidFill>
                  <a:srgbClr val="720035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Mapping definitions are driven by the source resource.</a:t>
            </a:r>
          </a:p>
          <a:p>
            <a:pPr marL="171450" lvl="0" indent="-171450">
              <a:lnSpc>
                <a:spcPct val="90000"/>
              </a:lnSpc>
              <a:buFontTx/>
              <a:buChar char="-"/>
              <a:defRPr/>
            </a:pPr>
            <a:r>
              <a:rPr lang="en-US" sz="1100" noProof="1">
                <a:solidFill>
                  <a:srgbClr val="720035"/>
                </a:solidFill>
                <a:latin typeface="PT Sans" panose="020B0503020203020204" pitchFamily="34" charset="0"/>
              </a:rPr>
              <a:t>Focus on parsing, routing and extracting data.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B75084F-E559-F18D-1B61-A12024DEB2C0}"/>
              </a:ext>
            </a:extLst>
          </p:cNvPr>
          <p:cNvSpPr txBox="1"/>
          <p:nvPr/>
        </p:nvSpPr>
        <p:spPr>
          <a:xfrm>
            <a:off x="8288671" y="4001023"/>
            <a:ext cx="3248009" cy="128833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tIns="360000" bIns="36000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noProof="1">
                <a:solidFill>
                  <a:schemeClr val="accent2"/>
                </a:solidFill>
                <a:latin typeface="PT Sans" panose="020B0503020203020204" pitchFamily="34" charset="0"/>
                <a:ea typeface="Source Sans Pro" panose="020B0503030403020204" pitchFamily="34" charset="0"/>
              </a:rPr>
              <a:t>Storage driven mappings</a:t>
            </a:r>
            <a:endParaRPr kumimoji="0" lang="en-US" sz="1400" b="1" i="0" u="none" strike="noStrike" kern="1200" cap="none" spc="0" normalizeH="0" baseline="0" noProof="1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PT Sans" panose="020B0503020203020204" pitchFamily="34" charset="0"/>
              <a:ea typeface="Source Sans Pro" panose="020B0503030403020204" pitchFamily="34" charset="0"/>
            </a:endParaRPr>
          </a:p>
          <a:p>
            <a:pPr marL="171450" lvl="0" indent="-171450" algn="r">
              <a:lnSpc>
                <a:spcPct val="90000"/>
              </a:lnSpc>
              <a:buFontTx/>
              <a:buChar char="-"/>
              <a:defRPr/>
            </a:pPr>
            <a:r>
              <a:rPr lang="en-US" sz="1100" noProof="1">
                <a:solidFill>
                  <a:schemeClr val="accent2"/>
                </a:solidFill>
                <a:latin typeface="PT Sans" panose="020B0503020203020204" pitchFamily="34" charset="0"/>
                <a:ea typeface="Source Sans Pro" panose="020B0503030403020204" pitchFamily="34" charset="0"/>
              </a:rPr>
              <a:t>Mapping definitions are primary </a:t>
            </a:r>
            <a:br>
              <a:rPr lang="en-US" sz="1100" noProof="1">
                <a:solidFill>
                  <a:schemeClr val="accent2"/>
                </a:solidFill>
                <a:latin typeface="PT Sans" panose="020B0503020203020204" pitchFamily="34" charset="0"/>
                <a:ea typeface="Source Sans Pro" panose="020B0503030403020204" pitchFamily="34" charset="0"/>
              </a:rPr>
            </a:br>
            <a:r>
              <a:rPr lang="en-US" sz="1100" noProof="1">
                <a:solidFill>
                  <a:schemeClr val="accent2"/>
                </a:solidFill>
                <a:latin typeface="PT Sans" panose="020B0503020203020204" pitchFamily="34" charset="0"/>
                <a:ea typeface="Source Sans Pro" panose="020B0503030403020204" pitchFamily="34" charset="0"/>
              </a:rPr>
              <a:t>driven by openEHR archetypes.</a:t>
            </a:r>
          </a:p>
          <a:p>
            <a:pPr marL="171450" lvl="0" indent="-171450" algn="r">
              <a:lnSpc>
                <a:spcPct val="90000"/>
              </a:lnSpc>
              <a:buFontTx/>
              <a:buChar char="-"/>
              <a:defRPr/>
            </a:pPr>
            <a:r>
              <a:rPr lang="en-US" sz="1100" noProof="1">
                <a:solidFill>
                  <a:schemeClr val="accent2"/>
                </a:solidFill>
                <a:latin typeface="PT Sans" panose="020B0503020203020204" pitchFamily="34" charset="0"/>
                <a:ea typeface="Source Sans Pro" panose="020B0503030403020204" pitchFamily="34" charset="0"/>
              </a:rPr>
              <a:t>Improving the persisting into longitudinal clinical repositories by keeping </a:t>
            </a:r>
            <a:br>
              <a:rPr lang="en-US" sz="1100" noProof="1">
                <a:solidFill>
                  <a:schemeClr val="accent2"/>
                </a:solidFill>
                <a:latin typeface="PT Sans" panose="020B0503020203020204" pitchFamily="34" charset="0"/>
                <a:ea typeface="Source Sans Pro" panose="020B0503030403020204" pitchFamily="34" charset="0"/>
              </a:rPr>
            </a:br>
            <a:r>
              <a:rPr lang="en-US" sz="1100" noProof="1">
                <a:solidFill>
                  <a:schemeClr val="accent2"/>
                </a:solidFill>
                <a:latin typeface="PT Sans" panose="020B0503020203020204" pitchFamily="34" charset="0"/>
                <a:ea typeface="Source Sans Pro" panose="020B0503030403020204" pitchFamily="34" charset="0"/>
              </a:rPr>
              <a:t>all existing functionality.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C3DA2EDF-2FE8-3041-9922-5F211E567944}"/>
              </a:ext>
            </a:extLst>
          </p:cNvPr>
          <p:cNvCxnSpPr/>
          <p:nvPr/>
        </p:nvCxnSpPr>
        <p:spPr>
          <a:xfrm>
            <a:off x="11536680" y="3947686"/>
            <a:ext cx="0" cy="142494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1B7B3BE-E015-5D49-905E-F9FF0E6AC213}"/>
              </a:ext>
            </a:extLst>
          </p:cNvPr>
          <p:cNvCxnSpPr/>
          <p:nvPr/>
        </p:nvCxnSpPr>
        <p:spPr>
          <a:xfrm>
            <a:off x="668382" y="2455787"/>
            <a:ext cx="0" cy="142494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03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EB73E54-99BC-6290-190A-5970573CCC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Foundation: Import mappings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52FDF5-872D-9F2D-916E-C4DE35E5B2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Encapsulation of reusable mapping definitions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3BC74D-CC3C-6BE2-F1E9-A5163721A9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noProof="1"/>
              <a:t> </a:t>
            </a:r>
          </a:p>
        </p:txBody>
      </p:sp>
      <p:sp>
        <p:nvSpPr>
          <p:cNvPr id="8" name="Rechteck: abgerundete Ecken 6">
            <a:extLst>
              <a:ext uri="{FF2B5EF4-FFF2-40B4-BE49-F238E27FC236}">
                <a16:creationId xmlns:a16="http://schemas.microsoft.com/office/drawing/2014/main" id="{9069B624-0CEB-E1AC-F675-D53749518A44}"/>
              </a:ext>
            </a:extLst>
          </p:cNvPr>
          <p:cNvSpPr/>
          <p:nvPr/>
        </p:nvSpPr>
        <p:spPr>
          <a:xfrm>
            <a:off x="1458923" y="2254769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b="1" noProof="1">
                <a:latin typeface="PT Sans" panose="020B0503020203020204" pitchFamily="34" charset="0"/>
              </a:rPr>
              <a:t>FHIR Resource</a:t>
            </a:r>
          </a:p>
          <a:p>
            <a:r>
              <a:rPr lang="en-US" sz="1400" b="1" noProof="1">
                <a:latin typeface="PT Sans" panose="020B0503020203020204" pitchFamily="34" charset="0"/>
              </a:rPr>
              <a:t>Observation 1</a:t>
            </a:r>
          </a:p>
        </p:txBody>
      </p:sp>
      <p:sp>
        <p:nvSpPr>
          <p:cNvPr id="9" name="Rechteck: abgerundete Ecken 6">
            <a:extLst>
              <a:ext uri="{FF2B5EF4-FFF2-40B4-BE49-F238E27FC236}">
                <a16:creationId xmlns:a16="http://schemas.microsoft.com/office/drawing/2014/main" id="{9523E146-8AD9-DBAD-3467-E203FFD6643E}"/>
              </a:ext>
            </a:extLst>
          </p:cNvPr>
          <p:cNvSpPr/>
          <p:nvPr/>
        </p:nvSpPr>
        <p:spPr>
          <a:xfrm>
            <a:off x="1458923" y="4452994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b="1" noProof="1">
                <a:latin typeface="PT Sans" panose="020B0503020203020204" pitchFamily="34" charset="0"/>
              </a:rPr>
              <a:t>FHIR Resource</a:t>
            </a:r>
          </a:p>
          <a:p>
            <a:r>
              <a:rPr lang="en-US" sz="1400" b="1" noProof="1">
                <a:latin typeface="PT Sans" panose="020B0503020203020204" pitchFamily="34" charset="0"/>
              </a:rPr>
              <a:t>Observation 2</a:t>
            </a:r>
          </a:p>
        </p:txBody>
      </p:sp>
      <p:sp>
        <p:nvSpPr>
          <p:cNvPr id="10" name="Rechteck: abgerundete Ecken 7">
            <a:extLst>
              <a:ext uri="{FF2B5EF4-FFF2-40B4-BE49-F238E27FC236}">
                <a16:creationId xmlns:a16="http://schemas.microsoft.com/office/drawing/2014/main" id="{45E20D3C-52CF-477A-03DB-69BB58AF22AB}"/>
              </a:ext>
            </a:extLst>
          </p:cNvPr>
          <p:cNvSpPr/>
          <p:nvPr/>
        </p:nvSpPr>
        <p:spPr>
          <a:xfrm>
            <a:off x="8782855" y="2254769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openEHR Composition</a:t>
            </a:r>
          </a:p>
          <a:p>
            <a:pPr algn="ctr"/>
            <a:r>
              <a:rPr lang="en-US" sz="1400" b="1" noProof="1">
                <a:latin typeface="PT Sans" panose="020B0503020203020204" pitchFamily="34" charset="0"/>
              </a:rPr>
              <a:t>(Template Cardio)</a:t>
            </a:r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for</a:t>
            </a:r>
          </a:p>
          <a:p>
            <a:r>
              <a:rPr lang="en-US" sz="1400" noProof="1">
                <a:latin typeface="PT Sans" panose="020B0503020203020204" pitchFamily="34" charset="0"/>
              </a:rPr>
              <a:t>Archetype </a:t>
            </a:r>
            <a:r>
              <a:rPr lang="en-US" sz="1400" b="1" u="sng" noProof="1">
                <a:latin typeface="PT Sans" panose="020B0503020203020204" pitchFamily="34" charset="0"/>
              </a:rPr>
              <a:t>BP</a:t>
            </a:r>
          </a:p>
          <a:p>
            <a:endParaRPr lang="en-US" sz="1400" noProof="1">
              <a:latin typeface="PT Sans" panose="020B0503020203020204" pitchFamily="34" charset="0"/>
            </a:endParaRPr>
          </a:p>
        </p:txBody>
      </p:sp>
      <p:sp>
        <p:nvSpPr>
          <p:cNvPr id="12" name="Rechteck: abgerundete Ecken 7">
            <a:extLst>
              <a:ext uri="{FF2B5EF4-FFF2-40B4-BE49-F238E27FC236}">
                <a16:creationId xmlns:a16="http://schemas.microsoft.com/office/drawing/2014/main" id="{95279591-5FB2-B672-46CB-6F8E2B41ADDB}"/>
              </a:ext>
            </a:extLst>
          </p:cNvPr>
          <p:cNvSpPr/>
          <p:nvPr/>
        </p:nvSpPr>
        <p:spPr>
          <a:xfrm>
            <a:off x="8782855" y="4454869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openEHR Composition</a:t>
            </a:r>
          </a:p>
          <a:p>
            <a:pPr algn="ctr"/>
            <a:r>
              <a:rPr lang="en-US" sz="1400" b="1" noProof="1">
                <a:latin typeface="PT Sans" panose="020B0503020203020204" pitchFamily="34" charset="0"/>
              </a:rPr>
              <a:t>(Template GP)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for</a:t>
            </a:r>
          </a:p>
          <a:p>
            <a:r>
              <a:rPr lang="en-US" sz="1400" noProof="1">
                <a:latin typeface="PT Sans" panose="020B0503020203020204" pitchFamily="34" charset="0"/>
              </a:rPr>
              <a:t>Archetype </a:t>
            </a:r>
            <a:r>
              <a:rPr lang="en-US" sz="1400" b="1" u="sng" noProof="1">
                <a:latin typeface="PT Sans" panose="020B0503020203020204" pitchFamily="34" charset="0"/>
              </a:rPr>
              <a:t>BP</a:t>
            </a:r>
          </a:p>
          <a:p>
            <a:endParaRPr lang="en-US" sz="1400" noProof="1">
              <a:latin typeface="PT Sans" panose="020B0503020203020204" pitchFamily="34" charset="0"/>
            </a:endParaRPr>
          </a:p>
        </p:txBody>
      </p:sp>
      <p:sp>
        <p:nvSpPr>
          <p:cNvPr id="13" name="Rechteck: abgerundete Ecken 10">
            <a:extLst>
              <a:ext uri="{FF2B5EF4-FFF2-40B4-BE49-F238E27FC236}">
                <a16:creationId xmlns:a16="http://schemas.microsoft.com/office/drawing/2014/main" id="{3ACCE248-3407-50FC-B236-374F3C5BD9A7}"/>
              </a:ext>
            </a:extLst>
          </p:cNvPr>
          <p:cNvSpPr>
            <a:spLocks noChangeAspect="1"/>
          </p:cNvSpPr>
          <p:nvPr/>
        </p:nvSpPr>
        <p:spPr>
          <a:xfrm>
            <a:off x="5556000" y="3459170"/>
            <a:ext cx="1080000" cy="1080000"/>
          </a:xfrm>
          <a:prstGeom prst="roundRect">
            <a:avLst>
              <a:gd name="adj" fmla="val 5025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noProof="1">
                <a:solidFill>
                  <a:schemeClr val="accent1"/>
                </a:solidFill>
                <a:latin typeface="PT Sans" panose="020B0503020203020204" pitchFamily="34" charset="0"/>
              </a:rPr>
              <a:t>Archetype Blood Pressure</a:t>
            </a:r>
          </a:p>
          <a:p>
            <a:pPr algn="ctr"/>
            <a:endParaRPr lang="en-US" sz="1400" noProof="1">
              <a:solidFill>
                <a:schemeClr val="accent1"/>
              </a:solidFill>
              <a:latin typeface="PT Sans" panose="020B0503020203020204" pitchFamily="34" charset="0"/>
            </a:endParaRPr>
          </a:p>
          <a:p>
            <a:pPr algn="ctr"/>
            <a:r>
              <a:rPr lang="en-US" sz="1400" noProof="1">
                <a:solidFill>
                  <a:schemeClr val="accent1"/>
                </a:solidFill>
                <a:latin typeface="PT Sans" panose="020B0503020203020204" pitchFamily="34" charset="0"/>
              </a:rPr>
              <a:t>Import</a:t>
            </a:r>
          </a:p>
        </p:txBody>
      </p:sp>
      <p:sp>
        <p:nvSpPr>
          <p:cNvPr id="15" name="Ellipse 4">
            <a:extLst>
              <a:ext uri="{FF2B5EF4-FFF2-40B4-BE49-F238E27FC236}">
                <a16:creationId xmlns:a16="http://schemas.microsoft.com/office/drawing/2014/main" id="{69B64908-E4E6-C1F6-39F7-816CE1549C48}"/>
              </a:ext>
            </a:extLst>
          </p:cNvPr>
          <p:cNvSpPr>
            <a:spLocks noChangeAspect="1"/>
          </p:cNvSpPr>
          <p:nvPr/>
        </p:nvSpPr>
        <p:spPr>
          <a:xfrm>
            <a:off x="5556000" y="2090675"/>
            <a:ext cx="1080000" cy="108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noProof="1">
                <a:latin typeface="PT Sans" panose="020B0503020203020204" pitchFamily="34" charset="0"/>
              </a:rPr>
              <a:t>Template Cardio</a:t>
            </a:r>
          </a:p>
          <a:p>
            <a:pPr algn="ctr"/>
            <a:r>
              <a:rPr lang="en-US" sz="1400" noProof="1">
                <a:latin typeface="PT Sans" panose="020B0503020203020204" pitchFamily="34" charset="0"/>
              </a:rPr>
              <a:t>Top-level</a:t>
            </a:r>
          </a:p>
        </p:txBody>
      </p:sp>
      <p:sp>
        <p:nvSpPr>
          <p:cNvPr id="17" name="Ellipse 4">
            <a:extLst>
              <a:ext uri="{FF2B5EF4-FFF2-40B4-BE49-F238E27FC236}">
                <a16:creationId xmlns:a16="http://schemas.microsoft.com/office/drawing/2014/main" id="{967C988B-C781-370F-87CA-3885AADB3A71}"/>
              </a:ext>
            </a:extLst>
          </p:cNvPr>
          <p:cNvSpPr>
            <a:spLocks noChangeAspect="1"/>
          </p:cNvSpPr>
          <p:nvPr/>
        </p:nvSpPr>
        <p:spPr>
          <a:xfrm>
            <a:off x="5556000" y="4827665"/>
            <a:ext cx="1080000" cy="108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noProof="1">
                <a:latin typeface="PT Sans" panose="020B0503020203020204" pitchFamily="34" charset="0"/>
              </a:rPr>
              <a:t>Template GP</a:t>
            </a:r>
          </a:p>
          <a:p>
            <a:pPr algn="ctr"/>
            <a:r>
              <a:rPr lang="en-US" sz="1400" noProof="1">
                <a:latin typeface="PT Sans" panose="020B0503020203020204" pitchFamily="34" charset="0"/>
              </a:rPr>
              <a:t>Top-level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5C6DE01-723A-53EA-9886-0A4C28808F40}"/>
              </a:ext>
            </a:extLst>
          </p:cNvPr>
          <p:cNvCxnSpPr>
            <a:cxnSpLocks/>
            <a:endCxn id="15" idx="2"/>
          </p:cNvCxnSpPr>
          <p:nvPr/>
        </p:nvCxnSpPr>
        <p:spPr>
          <a:xfrm>
            <a:off x="3409145" y="2630675"/>
            <a:ext cx="214685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0C9E61-4256-8861-D6FE-DF0FACDFC17F}"/>
              </a:ext>
            </a:extLst>
          </p:cNvPr>
          <p:cNvCxnSpPr>
            <a:cxnSpLocks/>
          </p:cNvCxnSpPr>
          <p:nvPr/>
        </p:nvCxnSpPr>
        <p:spPr>
          <a:xfrm>
            <a:off x="3409145" y="5367665"/>
            <a:ext cx="214685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00251D5-7F13-B600-642F-2936F208DCA7}"/>
              </a:ext>
            </a:extLst>
          </p:cNvPr>
          <p:cNvCxnSpPr>
            <a:cxnSpLocks/>
          </p:cNvCxnSpPr>
          <p:nvPr/>
        </p:nvCxnSpPr>
        <p:spPr>
          <a:xfrm>
            <a:off x="6635999" y="5367665"/>
            <a:ext cx="214685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B228E2-63D7-11C6-10EB-C77A979BD677}"/>
              </a:ext>
            </a:extLst>
          </p:cNvPr>
          <p:cNvCxnSpPr>
            <a:cxnSpLocks/>
            <a:stCxn id="15" idx="4"/>
            <a:endCxn id="13" idx="0"/>
          </p:cNvCxnSpPr>
          <p:nvPr/>
        </p:nvCxnSpPr>
        <p:spPr>
          <a:xfrm>
            <a:off x="6096000" y="3170675"/>
            <a:ext cx="0" cy="2884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A2119F6-F967-3522-9553-224B2B56C06E}"/>
              </a:ext>
            </a:extLst>
          </p:cNvPr>
          <p:cNvCxnSpPr>
            <a:cxnSpLocks/>
            <a:stCxn id="17" idx="0"/>
            <a:endCxn id="13" idx="2"/>
          </p:cNvCxnSpPr>
          <p:nvPr/>
        </p:nvCxnSpPr>
        <p:spPr>
          <a:xfrm flipV="1">
            <a:off x="6096000" y="4539170"/>
            <a:ext cx="0" cy="2884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330F03-881F-10A3-BA98-15572E574111}"/>
              </a:ext>
            </a:extLst>
          </p:cNvPr>
          <p:cNvCxnSpPr>
            <a:cxnSpLocks/>
          </p:cNvCxnSpPr>
          <p:nvPr/>
        </p:nvCxnSpPr>
        <p:spPr>
          <a:xfrm>
            <a:off x="6635999" y="2630675"/>
            <a:ext cx="214685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BFC4C07-D0FC-754C-1083-D71020A4059A}"/>
              </a:ext>
            </a:extLst>
          </p:cNvPr>
          <p:cNvSpPr txBox="1"/>
          <p:nvPr/>
        </p:nvSpPr>
        <p:spPr>
          <a:xfrm>
            <a:off x="5463898" y="1749752"/>
            <a:ext cx="1264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noProof="1">
                <a:solidFill>
                  <a:schemeClr val="accent1"/>
                </a:solidFill>
                <a:latin typeface="PT Sans" panose="020B0503020203020204" pitchFamily="34" charset="0"/>
              </a:rPr>
              <a:t>Mappings: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4B3FEE-5FFE-CA80-D5A5-AD04BE0F23FC}"/>
              </a:ext>
            </a:extLst>
          </p:cNvPr>
          <p:cNvSpPr txBox="1"/>
          <p:nvPr/>
        </p:nvSpPr>
        <p:spPr>
          <a:xfrm>
            <a:off x="6610361" y="2659084"/>
            <a:ext cx="1658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noProof="1">
                <a:solidFill>
                  <a:schemeClr val="accent1"/>
                </a:solidFill>
                <a:latin typeface="PT Sans" panose="020B0503020203020204" pitchFamily="34" charset="0"/>
              </a:rPr>
              <a:t>Highly specified cardiology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4B0A88-C99E-31C3-3561-5E77B9047CC9}"/>
              </a:ext>
            </a:extLst>
          </p:cNvPr>
          <p:cNvSpPr txBox="1"/>
          <p:nvPr/>
        </p:nvSpPr>
        <p:spPr>
          <a:xfrm>
            <a:off x="6584720" y="5385985"/>
            <a:ext cx="1658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noProof="1">
                <a:solidFill>
                  <a:schemeClr val="accent1"/>
                </a:solidFill>
                <a:latin typeface="PT Sans" panose="020B0503020203020204" pitchFamily="34" charset="0"/>
              </a:rPr>
              <a:t>General GP lab report</a:t>
            </a:r>
          </a:p>
        </p:txBody>
      </p:sp>
    </p:spTree>
    <p:extLst>
      <p:ext uri="{BB962C8B-B14F-4D97-AF65-F5344CB8AC3E}">
        <p14:creationId xmlns:p14="http://schemas.microsoft.com/office/powerpoint/2010/main" val="366189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27B1305-FF37-A648-2064-45BBABCEDC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ID management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9F3ADDB-2867-3757-B1D5-6F85B7F7F0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Basic 1:1 ID management between non-nested artifacts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92276A8D-6235-9295-4991-344A16756B02}"/>
              </a:ext>
            </a:extLst>
          </p:cNvPr>
          <p:cNvSpPr/>
          <p:nvPr/>
        </p:nvSpPr>
        <p:spPr>
          <a:xfrm>
            <a:off x="2385241" y="2160000"/>
            <a:ext cx="2880000" cy="1837842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FHIR Resource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ID: {uuid}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D21234A7-73BB-B7EC-AB32-FDBB9394F1F3}"/>
              </a:ext>
            </a:extLst>
          </p:cNvPr>
          <p:cNvSpPr/>
          <p:nvPr/>
        </p:nvSpPr>
        <p:spPr>
          <a:xfrm>
            <a:off x="6926760" y="2160000"/>
            <a:ext cx="2880000" cy="1837842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openEHR Composition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CONTENT</a:t>
            </a:r>
          </a:p>
          <a:p>
            <a:r>
              <a:rPr lang="en-US" sz="1400" noProof="1">
                <a:latin typeface="PT Sans" panose="020B0503020203020204" pitchFamily="34" charset="0"/>
              </a:rPr>
              <a:t>ENTRY (e.g., OBSERVATION)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{uuid}::{part}::{version}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9C92949-37C2-F239-3EED-F40BB9E9D35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36000" y="2718921"/>
            <a:ext cx="720000" cy="7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7BF17E-A8E0-47CD-B0BF-28E47B982A49}"/>
              </a:ext>
            </a:extLst>
          </p:cNvPr>
          <p:cNvSpPr txBox="1"/>
          <p:nvPr/>
        </p:nvSpPr>
        <p:spPr>
          <a:xfrm>
            <a:off x="956930" y="45082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noProof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CEBC0742-060C-4E27-8B9F-A6C45109EF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8909" y="4221125"/>
            <a:ext cx="11038734" cy="1566509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noProof="1"/>
              <a:t>`uuid` - ID of the Resource</a:t>
            </a:r>
          </a:p>
          <a:p>
            <a:pPr marL="285750" indent="-285750">
              <a:buFontTx/>
              <a:buChar char="-"/>
            </a:pPr>
            <a:r>
              <a:rPr lang="en-US" noProof="1"/>
              <a:t>`part` - allows splitting into multiple parts</a:t>
            </a:r>
          </a:p>
          <a:p>
            <a:pPr marL="285750" indent="-285750">
              <a:buFontTx/>
              <a:buChar char="-"/>
            </a:pPr>
            <a:r>
              <a:rPr lang="en-US" noProof="1"/>
              <a:t>`version` - version of the Resource</a:t>
            </a:r>
          </a:p>
        </p:txBody>
      </p:sp>
    </p:spTree>
    <p:extLst>
      <p:ext uri="{BB962C8B-B14F-4D97-AF65-F5344CB8AC3E}">
        <p14:creationId xmlns:p14="http://schemas.microsoft.com/office/powerpoint/2010/main" val="308937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C61A6-F4B5-6A79-EF21-91FE9B87B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8EC330-326C-78BF-99BF-AF8E5DD2F6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ID management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ED660F7-D372-3AB6-8C0E-F946BE5527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Advanced ID management between artifacts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56C5725-745E-DCAB-8231-0A176584ED94}"/>
              </a:ext>
            </a:extLst>
          </p:cNvPr>
          <p:cNvSpPr/>
          <p:nvPr/>
        </p:nvSpPr>
        <p:spPr>
          <a:xfrm>
            <a:off x="578910" y="1947924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FHIR Resource A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ID: {uuid-A}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FE1168DF-A1AF-C34B-A1A5-BA420DA61923}"/>
              </a:ext>
            </a:extLst>
          </p:cNvPr>
          <p:cNvSpPr/>
          <p:nvPr/>
        </p:nvSpPr>
        <p:spPr>
          <a:xfrm>
            <a:off x="3612202" y="1947924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openEHR Composition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</a:t>
            </a:r>
            <a:r>
              <a:rPr lang="en-US" sz="1400" b="1" u="sng" noProof="1">
                <a:latin typeface="PT Sans" panose="020B0503020203020204" pitchFamily="34" charset="0"/>
              </a:rPr>
              <a:t>uuid-A</a:t>
            </a:r>
            <a:r>
              <a:rPr lang="en-US" sz="1400" noProof="1">
                <a:latin typeface="PT Sans" panose="020B0503020203020204" pitchFamily="34" charset="0"/>
              </a:rPr>
              <a:t>}::1::1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</a:t>
            </a:r>
            <a:r>
              <a:rPr lang="en-US" sz="1400" b="1" u="sng" noProof="1">
                <a:latin typeface="PT Sans" panose="020B0503020203020204" pitchFamily="34" charset="0"/>
              </a:rPr>
              <a:t>uuid-B</a:t>
            </a:r>
            <a:r>
              <a:rPr lang="en-US" sz="1400" noProof="1">
                <a:latin typeface="PT Sans" panose="020B0503020203020204" pitchFamily="34" charset="0"/>
              </a:rPr>
              <a:t>}::1::1</a:t>
            </a:r>
          </a:p>
          <a:p>
            <a:endParaRPr lang="en-US" sz="1400" noProof="1">
              <a:latin typeface="PT Sans" panose="020B0503020203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A17BA2F-C345-4025-8362-BF456CCE192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10667" y="3191471"/>
            <a:ext cx="720000" cy="7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74020A-6446-1751-0ED6-4998034A8144}"/>
              </a:ext>
            </a:extLst>
          </p:cNvPr>
          <p:cNvSpPr txBox="1"/>
          <p:nvPr/>
        </p:nvSpPr>
        <p:spPr>
          <a:xfrm>
            <a:off x="956930" y="45082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noProof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  <p:sp>
        <p:nvSpPr>
          <p:cNvPr id="11" name="Rechteck: abgerundete Ecken 6">
            <a:extLst>
              <a:ext uri="{FF2B5EF4-FFF2-40B4-BE49-F238E27FC236}">
                <a16:creationId xmlns:a16="http://schemas.microsoft.com/office/drawing/2014/main" id="{6C7AA395-E363-06B6-D2E7-C5B79F3896BD}"/>
              </a:ext>
            </a:extLst>
          </p:cNvPr>
          <p:cNvSpPr/>
          <p:nvPr/>
        </p:nvSpPr>
        <p:spPr>
          <a:xfrm>
            <a:off x="578910" y="3673942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FHIR Resource B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ID: {uuid-B}</a:t>
            </a:r>
          </a:p>
        </p:txBody>
      </p:sp>
      <p:sp>
        <p:nvSpPr>
          <p:cNvPr id="17" name="Rechteck: abgerundete Ecken 6">
            <a:extLst>
              <a:ext uri="{FF2B5EF4-FFF2-40B4-BE49-F238E27FC236}">
                <a16:creationId xmlns:a16="http://schemas.microsoft.com/office/drawing/2014/main" id="{213BA023-95FE-663C-D35A-6173DBAC4CA4}"/>
              </a:ext>
            </a:extLst>
          </p:cNvPr>
          <p:cNvSpPr/>
          <p:nvPr/>
        </p:nvSpPr>
        <p:spPr>
          <a:xfrm>
            <a:off x="6629576" y="2810933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FHIR Resource A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ID: {uuid-A}</a:t>
            </a:r>
          </a:p>
        </p:txBody>
      </p:sp>
      <p:sp>
        <p:nvSpPr>
          <p:cNvPr id="18" name="Rechteck: abgerundete Ecken 7">
            <a:extLst>
              <a:ext uri="{FF2B5EF4-FFF2-40B4-BE49-F238E27FC236}">
                <a16:creationId xmlns:a16="http://schemas.microsoft.com/office/drawing/2014/main" id="{A90DD683-9496-ED5B-FA3A-D155F4AD8055}"/>
              </a:ext>
            </a:extLst>
          </p:cNvPr>
          <p:cNvSpPr/>
          <p:nvPr/>
        </p:nvSpPr>
        <p:spPr>
          <a:xfrm>
            <a:off x="9662868" y="1947924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openEHR Composition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{uuid-A}::</a:t>
            </a:r>
            <a:r>
              <a:rPr lang="en-US" sz="1400" b="1" u="sng" noProof="1">
                <a:latin typeface="PT Sans" panose="020B0503020203020204" pitchFamily="34" charset="0"/>
              </a:rPr>
              <a:t>1</a:t>
            </a:r>
            <a:r>
              <a:rPr lang="en-US" sz="1400" noProof="1">
                <a:latin typeface="PT Sans" panose="020B0503020203020204" pitchFamily="34" charset="0"/>
              </a:rPr>
              <a:t>::1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{uuid-A}::</a:t>
            </a:r>
            <a:r>
              <a:rPr lang="en-US" sz="1400" b="1" u="sng" noProof="1">
                <a:latin typeface="PT Sans" panose="020B0503020203020204" pitchFamily="34" charset="0"/>
              </a:rPr>
              <a:t>2</a:t>
            </a:r>
            <a:r>
              <a:rPr lang="en-US" sz="1400" noProof="1">
                <a:latin typeface="PT Sans" panose="020B0503020203020204" pitchFamily="34" charset="0"/>
              </a:rPr>
              <a:t>::1</a:t>
            </a:r>
          </a:p>
          <a:p>
            <a:endParaRPr lang="en-US" sz="1400" noProof="1">
              <a:latin typeface="PT Sans" panose="020B0503020203020204" pitchFamily="34" charset="0"/>
            </a:endParaRPr>
          </a:p>
        </p:txBody>
      </p:sp>
      <p:pic>
        <p:nvPicPr>
          <p:cNvPr id="19" name="Grafik 8">
            <a:extLst>
              <a:ext uri="{FF2B5EF4-FFF2-40B4-BE49-F238E27FC236}">
                <a16:creationId xmlns:a16="http://schemas.microsoft.com/office/drawing/2014/main" id="{95A36357-242D-2A2F-CBFA-1419C695207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61333" y="3191471"/>
            <a:ext cx="720000" cy="72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BB618C4-8765-D9D2-086E-3A1857AC22E5}"/>
              </a:ext>
            </a:extLst>
          </p:cNvPr>
          <p:cNvSpPr txBox="1"/>
          <p:nvPr/>
        </p:nvSpPr>
        <p:spPr>
          <a:xfrm>
            <a:off x="7007596" y="45082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noProof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FBDF03-B8AD-DA41-8693-4E227314F61F}"/>
              </a:ext>
            </a:extLst>
          </p:cNvPr>
          <p:cNvCxnSpPr>
            <a:stCxn id="5" idx="2"/>
          </p:cNvCxnSpPr>
          <p:nvPr/>
        </p:nvCxnSpPr>
        <p:spPr>
          <a:xfrm flipH="1">
            <a:off x="6096000" y="1861200"/>
            <a:ext cx="2277" cy="405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52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8455-3A4F-57FD-C16D-83720B815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F765C30-FF3E-EC6B-0DFC-7BA00BF55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Data creation workflow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889DDB-C007-4BC1-C04A-65F8111CA0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Example: Laboratory reports, with n:n artifacts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F7CC92D-1DDF-6898-9EE0-D5D8531978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u="sng" noProof="1"/>
              <a:t>Input</a:t>
            </a:r>
            <a:r>
              <a:rPr lang="en-US" noProof="1"/>
              <a:t>: HL7v2 message with multiple OBR &amp; OBX pairs</a:t>
            </a:r>
          </a:p>
          <a:p>
            <a:pPr marL="285750" indent="-285750">
              <a:buFontTx/>
              <a:buChar char="-"/>
            </a:pPr>
            <a:r>
              <a:rPr lang="en-US" noProof="1"/>
              <a:t>Mapping engine detects groups and can map data points</a:t>
            </a:r>
          </a:p>
          <a:p>
            <a:pPr marL="285750" indent="-285750">
              <a:buFontTx/>
              <a:buChar char="-"/>
            </a:pPr>
            <a:r>
              <a:rPr lang="en-US" noProof="1"/>
              <a:t>Template: DiagnosticReport.v1.1.1</a:t>
            </a:r>
          </a:p>
          <a:p>
            <a:pPr marL="285750" indent="-285750">
              <a:buFontTx/>
              <a:buChar char="-"/>
            </a:pPr>
            <a:r>
              <a:rPr lang="en-US" noProof="1"/>
              <a:t>Creating one openEHR ENTRY per segment group – applying the available plain mapping transformations</a:t>
            </a:r>
          </a:p>
          <a:p>
            <a:pPr marL="971550" lvl="1" indent="-285750">
              <a:buFontTx/>
              <a:buChar char="-"/>
            </a:pPr>
            <a:r>
              <a:rPr lang="en-US" u="sng" noProof="1"/>
              <a:t>ENTRY 1</a:t>
            </a:r>
            <a:r>
              <a:rPr lang="en-US" noProof="1"/>
              <a:t>: Locatable.ID = </a:t>
            </a:r>
            <a:r>
              <a:rPr lang="en-US" noProof="1">
                <a:latin typeface="PT Sans" panose="020B0503020203020204" pitchFamily="34" charset="0"/>
              </a:rPr>
              <a:t>{uuid1}::{part}::{version} </a:t>
            </a:r>
          </a:p>
          <a:p>
            <a:pPr marL="1428750" lvl="2" indent="-285750">
              <a:buFontTx/>
              <a:buChar char="-"/>
            </a:pPr>
            <a:r>
              <a:rPr lang="en-US" noProof="1">
                <a:latin typeface="PT Sans" panose="020B0503020203020204" pitchFamily="34" charset="0"/>
              </a:rPr>
              <a:t>Archetype mapping “</a:t>
            </a:r>
            <a:r>
              <a:rPr lang="en-US" u="sng" noProof="1">
                <a:latin typeface="PT Sans" panose="020B0503020203020204" pitchFamily="34" charset="0"/>
              </a:rPr>
              <a:t>Specimen</a:t>
            </a:r>
            <a:r>
              <a:rPr lang="en-US" noProof="1">
                <a:latin typeface="PT Sans" panose="020B0503020203020204" pitchFamily="34" charset="0"/>
              </a:rPr>
              <a:t>” – path as per TOP LEVEL mapping</a:t>
            </a:r>
          </a:p>
          <a:p>
            <a:pPr marL="971550" lvl="1" indent="-285750">
              <a:buFontTx/>
              <a:buChar char="-"/>
            </a:pPr>
            <a:r>
              <a:rPr lang="en-US" u="sng" noProof="1">
                <a:latin typeface="PT Sans" panose="020B0503020203020204" pitchFamily="34" charset="0"/>
              </a:rPr>
              <a:t>ENTRY 2</a:t>
            </a:r>
            <a:r>
              <a:rPr lang="en-US" noProof="1">
                <a:latin typeface="PT Sans" panose="020B0503020203020204" pitchFamily="34" charset="0"/>
              </a:rPr>
              <a:t>: Locatable.ID = {uuid2}::{part}::{version}</a:t>
            </a:r>
          </a:p>
          <a:p>
            <a:pPr marL="1428750" lvl="2" indent="-285750">
              <a:buFontTx/>
              <a:buChar char="-"/>
            </a:pPr>
            <a:r>
              <a:rPr lang="en-US" noProof="1">
                <a:latin typeface="PT Sans" panose="020B0503020203020204" pitchFamily="34" charset="0"/>
              </a:rPr>
              <a:t>Archetype mapping “</a:t>
            </a:r>
            <a:r>
              <a:rPr lang="en-US" u="sng" noProof="1">
                <a:latin typeface="PT Sans" panose="020B0503020203020204" pitchFamily="34" charset="0"/>
              </a:rPr>
              <a:t>Laboratory analyte result</a:t>
            </a:r>
            <a:r>
              <a:rPr lang="en-US" noProof="1">
                <a:latin typeface="PT Sans" panose="020B0503020203020204" pitchFamily="34" charset="0"/>
              </a:rPr>
              <a:t>” – path as per TOP LEVEL mapping</a:t>
            </a:r>
          </a:p>
          <a:p>
            <a:pPr marL="285750" indent="-285750">
              <a:buFontTx/>
              <a:buChar char="-"/>
            </a:pPr>
            <a:r>
              <a:rPr lang="en-US" noProof="1"/>
              <a:t>Compose common openEHR Composition</a:t>
            </a:r>
          </a:p>
          <a:p>
            <a:pPr marL="285750" indent="-285750">
              <a:buFontTx/>
              <a:buChar char="-"/>
            </a:pPr>
            <a:r>
              <a:rPr lang="en-US" noProof="1"/>
              <a:t>Commit to EHRbase</a:t>
            </a:r>
          </a:p>
          <a:p>
            <a:pPr marL="285750" indent="-285750">
              <a:buFontTx/>
              <a:buChar char="-"/>
            </a:pPr>
            <a:endParaRPr lang="en-US" noProof="1"/>
          </a:p>
          <a:p>
            <a:pPr marL="285750" indent="-285750">
              <a:buFontTx/>
              <a:buChar char="-"/>
            </a:pPr>
            <a:endParaRPr lang="en-US" noProof="1"/>
          </a:p>
          <a:p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6250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4335EB-67B9-6DD5-E8E7-B5385F3AF0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Mapping language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92B6F-767E-447D-6FD9-CF3F1286D1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Illustration of the: </a:t>
            </a:r>
          </a:p>
          <a:p>
            <a:r>
              <a:rPr lang="en-US" noProof="1"/>
              <a:t>Top level mapping					Import mapping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82120-B3B6-CABD-356C-C32996FE29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8909" y="2007635"/>
            <a:ext cx="5517091" cy="378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"name"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"HL7v2 OBX to openEHR Archetypes for DiagnosticReport"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"description"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"..."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"definition"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{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"templateId"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"DiagnosticReport.v1.1.1"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"sourceProtocol"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"HL7v2"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”sourceProtocolVersions"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["2.3", "2.5", "2.5.1", "2.6"],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"sourceType"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"OBX"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"storageProtocol"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"openEHR"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"storageProtocolVersion"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"1.1.0"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"storageType"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"Composition"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"transformations"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[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     {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    "type"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"import"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    "order"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098658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050" b="0" noProof="1">
                <a:solidFill>
                  <a:srgbClr val="008000"/>
                </a:solidFill>
                <a:effectLst/>
                <a:latin typeface="Menlo" panose="020B0609030804020204" pitchFamily="49" charset="0"/>
              </a:rPr>
              <a:t>// optional</a:t>
            </a:r>
            <a:endParaRPr lang="en-US" sz="1050" b="0" noProof="1">
              <a:solidFill>
                <a:srgbClr val="3B3B3B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    "uri"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1050" b="0" noProof="1">
                <a:solidFill>
                  <a:srgbClr val="A31515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ag.vitagroup.mapping.hl7v2-obx-to-specimen.v1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    "basePath"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"/aql/content/..."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050" b="0" noProof="1">
                <a:solidFill>
                  <a:srgbClr val="008000"/>
                </a:solidFill>
                <a:effectLst/>
                <a:latin typeface="Menlo" panose="020B0609030804020204" pitchFamily="49" charset="0"/>
              </a:rPr>
              <a:t>// optional</a:t>
            </a:r>
            <a:endParaRPr lang="en-US" sz="1050" b="0" noProof="1">
              <a:solidFill>
                <a:srgbClr val="3B3B3B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     }, {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50" noProof="1">
                <a:solidFill>
                  <a:srgbClr val="3B3B3B"/>
                </a:solidFill>
                <a:latin typeface="Menlo" panose="020B0609030804020204" pitchFamily="49" charset="0"/>
              </a:rPr>
              <a:t>        </a:t>
            </a:r>
            <a:r>
              <a:rPr lang="en-US" sz="1050" noProof="1">
                <a:solidFill>
                  <a:srgbClr val="008000"/>
                </a:solidFill>
                <a:latin typeface="Menlo" panose="020B0609030804020204" pitchFamily="49" charset="0"/>
              </a:rPr>
              <a:t>// more import blocks: archetype2, …</a:t>
            </a:r>
            <a:endParaRPr lang="en-US" sz="1050" noProof="1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     </a:t>
            </a:r>
            <a:r>
              <a:rPr lang="en-US" sz="1050" noProof="1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  <a:endParaRPr lang="en-US" sz="1050" b="0" noProof="1">
              <a:solidFill>
                <a:srgbClr val="3B3B3B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   ]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 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en-US" sz="600" b="0" noProof="1">
              <a:solidFill>
                <a:srgbClr val="3B3B3B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BFE9221-24EC-6AE7-E247-C73FDD7AD40B}"/>
              </a:ext>
            </a:extLst>
          </p:cNvPr>
          <p:cNvSpPr txBox="1">
            <a:spLocks/>
          </p:cNvSpPr>
          <p:nvPr/>
        </p:nvSpPr>
        <p:spPr>
          <a:xfrm>
            <a:off x="6096000" y="2007635"/>
            <a:ext cx="5517091" cy="378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None/>
              <a:defRPr sz="1400" kern="1200">
                <a:solidFill>
                  <a:srgbClr val="720035"/>
                </a:solidFill>
                <a:latin typeface="PT Sans" panose="020B0503020203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720035"/>
                </a:solidFill>
                <a:latin typeface="PT Sans" panose="020B0503020203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400" kern="1200">
                <a:solidFill>
                  <a:srgbClr val="720035"/>
                </a:solidFill>
                <a:latin typeface="PT Sans" panose="020B0503020203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1400" kern="1200">
                <a:solidFill>
                  <a:srgbClr val="720035"/>
                </a:solidFill>
                <a:latin typeface="PT Sans" panose="020B0503020203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400" kern="1200">
                <a:solidFill>
                  <a:srgbClr val="720035"/>
                </a:solidFill>
                <a:latin typeface="PT Sans" panose="020B0503020203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"name"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noProof="1">
                <a:solidFill>
                  <a:srgbClr val="A31515"/>
                </a:solidFill>
                <a:latin typeface="Menlo" panose="020B0609030804020204" pitchFamily="49" charset="0"/>
              </a:rPr>
              <a:t>"HL7v2 OBX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to specific openEHR Archetype"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"description"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"..."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"id"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1050" b="0" noProof="1">
                <a:solidFill>
                  <a:srgbClr val="A31515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ag.vitagroup.mapping.</a:t>
            </a:r>
            <a:r>
              <a:rPr lang="en-US" sz="1050" noProof="1">
                <a:solidFill>
                  <a:srgbClr val="A31515"/>
                </a:solidFill>
                <a:highlight>
                  <a:srgbClr val="00FF00"/>
                </a:highlight>
                <a:latin typeface="Menlo" panose="020B0609030804020204" pitchFamily="49" charset="0"/>
              </a:rPr>
              <a:t>hl7v2</a:t>
            </a:r>
            <a:r>
              <a:rPr lang="en-US" sz="1050" b="0" noProof="1">
                <a:solidFill>
                  <a:srgbClr val="A31515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-obx-to-specimen.v1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"definition"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{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"archetypeId"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</a:t>
            </a:r>
            <a:r>
              <a:rPr lang="en-US" sz="105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"openEHR-EHR-CLUSTER.specimen.v1"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"transformations"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: [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     {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0451A5"/>
                </a:solidFill>
                <a:effectLst/>
                <a:latin typeface="Menlo" panose="020B0609030804020204" pitchFamily="49" charset="0"/>
              </a:rPr>
              <a:t>        ...</a:t>
            </a:r>
            <a:endParaRPr lang="en-US" sz="1050" b="0" noProof="1">
              <a:solidFill>
                <a:srgbClr val="3B3B3B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     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   ]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noProof="1">
                <a:solidFill>
                  <a:srgbClr val="3B3B3B"/>
                </a:solidFill>
                <a:latin typeface="Menlo" panose="020B0609030804020204" pitchFamily="49" charset="0"/>
              </a:rPr>
              <a:t>  </a:t>
            </a: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50" noProof="1"/>
          </a:p>
        </p:txBody>
      </p:sp>
    </p:spTree>
    <p:extLst>
      <p:ext uri="{BB962C8B-B14F-4D97-AF65-F5344CB8AC3E}">
        <p14:creationId xmlns:p14="http://schemas.microsoft.com/office/powerpoint/2010/main" val="38906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B84213-7B5A-F54E-DAFA-F0221B55E0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Version handling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AE6FB-39CE-1399-A446-726BDF12DF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Updating existing Composition parts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85141-25D0-D74A-8F54-265E6BA75E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noProof="1"/>
              <a:t>Overhauled upsert mechanism in EHRbase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“complete_override” allows classic update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“patch” allows patching of changed sub-structures only</a:t>
            </a:r>
          </a:p>
          <a:p>
            <a:pPr marL="285750" indent="-285750">
              <a:buFontTx/>
              <a:buChar char="-"/>
            </a:pPr>
            <a:endParaRPr lang="en-US" noProof="1"/>
          </a:p>
        </p:txBody>
      </p:sp>
      <p:sp>
        <p:nvSpPr>
          <p:cNvPr id="5" name="Rechteck: abgerundete Ecken 6">
            <a:extLst>
              <a:ext uri="{FF2B5EF4-FFF2-40B4-BE49-F238E27FC236}">
                <a16:creationId xmlns:a16="http://schemas.microsoft.com/office/drawing/2014/main" id="{8E93C0F6-62E1-BCA5-E0D3-35A082BAA393}"/>
              </a:ext>
            </a:extLst>
          </p:cNvPr>
          <p:cNvSpPr/>
          <p:nvPr/>
        </p:nvSpPr>
        <p:spPr>
          <a:xfrm>
            <a:off x="574357" y="3088145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FHIR Resource A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ID: {uuid-A}</a:t>
            </a:r>
          </a:p>
        </p:txBody>
      </p:sp>
      <p:sp>
        <p:nvSpPr>
          <p:cNvPr id="6" name="Rechteck: abgerundete Ecken 7">
            <a:extLst>
              <a:ext uri="{FF2B5EF4-FFF2-40B4-BE49-F238E27FC236}">
                <a16:creationId xmlns:a16="http://schemas.microsoft.com/office/drawing/2014/main" id="{78463F3F-9F31-DB8B-DA38-C208CB468794}"/>
              </a:ext>
            </a:extLst>
          </p:cNvPr>
          <p:cNvSpPr/>
          <p:nvPr/>
        </p:nvSpPr>
        <p:spPr>
          <a:xfrm>
            <a:off x="3607649" y="3088145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openEHR Composition</a:t>
            </a:r>
          </a:p>
          <a:p>
            <a:pPr algn="ctr"/>
            <a:endParaRPr lang="en-US" sz="1400" b="1" noProof="1">
              <a:latin typeface="PT Sans" panose="020B0503020203020204" pitchFamily="34" charset="0"/>
            </a:endParaRPr>
          </a:p>
          <a:p>
            <a:pPr algn="ctr"/>
            <a:r>
              <a:rPr lang="en-US" sz="1400" b="1" noProof="1">
                <a:latin typeface="PT Sans" panose="020B0503020203020204" pitchFamily="34" charset="0"/>
              </a:rPr>
              <a:t>Version 1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</a:t>
            </a:r>
            <a:r>
              <a:rPr lang="en-US" sz="1400" b="1" noProof="1">
                <a:latin typeface="PT Sans" panose="020B0503020203020204" pitchFamily="34" charset="0"/>
              </a:rPr>
              <a:t>uuid-A</a:t>
            </a:r>
            <a:r>
              <a:rPr lang="en-US" sz="1400" noProof="1">
                <a:latin typeface="PT Sans" panose="020B0503020203020204" pitchFamily="34" charset="0"/>
              </a:rPr>
              <a:t>}::1::1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2D7A7C0F-7670-12F8-6881-88CEC2F3AE0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6114" y="4331692"/>
            <a:ext cx="720000" cy="72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211E7B-86AD-689A-E317-0C9C1081573A}"/>
              </a:ext>
            </a:extLst>
          </p:cNvPr>
          <p:cNvSpPr txBox="1"/>
          <p:nvPr/>
        </p:nvSpPr>
        <p:spPr>
          <a:xfrm>
            <a:off x="952377" y="56484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noProof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  <p:sp>
        <p:nvSpPr>
          <p:cNvPr id="9" name="Rechteck: abgerundete Ecken 6">
            <a:extLst>
              <a:ext uri="{FF2B5EF4-FFF2-40B4-BE49-F238E27FC236}">
                <a16:creationId xmlns:a16="http://schemas.microsoft.com/office/drawing/2014/main" id="{A7E68396-02EF-2E19-1491-358B8527024B}"/>
              </a:ext>
            </a:extLst>
          </p:cNvPr>
          <p:cNvSpPr/>
          <p:nvPr/>
        </p:nvSpPr>
        <p:spPr>
          <a:xfrm>
            <a:off x="6649646" y="4814163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FHIR Resource B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ID: {uuid-B}</a:t>
            </a:r>
          </a:p>
        </p:txBody>
      </p:sp>
      <p:sp>
        <p:nvSpPr>
          <p:cNvPr id="11" name="Rechteck: abgerundete Ecken 7">
            <a:extLst>
              <a:ext uri="{FF2B5EF4-FFF2-40B4-BE49-F238E27FC236}">
                <a16:creationId xmlns:a16="http://schemas.microsoft.com/office/drawing/2014/main" id="{68700229-0CB4-1ACB-562D-A3A09173ED32}"/>
              </a:ext>
            </a:extLst>
          </p:cNvPr>
          <p:cNvSpPr/>
          <p:nvPr/>
        </p:nvSpPr>
        <p:spPr>
          <a:xfrm>
            <a:off x="9658315" y="3088145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openEHR Composition</a:t>
            </a:r>
          </a:p>
          <a:p>
            <a:pPr algn="ctr"/>
            <a:endParaRPr lang="en-US" sz="1400" b="1" noProof="1">
              <a:latin typeface="PT Sans" panose="020B0503020203020204" pitchFamily="34" charset="0"/>
            </a:endParaRPr>
          </a:p>
          <a:p>
            <a:pPr algn="ctr"/>
            <a:r>
              <a:rPr lang="en-US" sz="1400" b="1" noProof="1">
                <a:latin typeface="PT Sans" panose="020B0503020203020204" pitchFamily="34" charset="0"/>
              </a:rPr>
              <a:t>Version 2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{uuid-A}::1::</a:t>
            </a:r>
            <a:r>
              <a:rPr lang="en-US" sz="1400" b="1" u="sng" noProof="1">
                <a:latin typeface="PT Sans" panose="020B0503020203020204" pitchFamily="34" charset="0"/>
              </a:rPr>
              <a:t>1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{uuid-B}::1::</a:t>
            </a:r>
            <a:r>
              <a:rPr lang="en-US" sz="1400" b="1" u="sng" noProof="1">
                <a:latin typeface="PT Sans" panose="020B0503020203020204" pitchFamily="34" charset="0"/>
              </a:rPr>
              <a:t>1</a:t>
            </a:r>
          </a:p>
          <a:p>
            <a:endParaRPr lang="en-US" sz="1400" noProof="1">
              <a:latin typeface="PT Sans" panose="020B0503020203020204" pitchFamily="34" charset="0"/>
            </a:endParaRPr>
          </a:p>
        </p:txBody>
      </p:sp>
      <p:pic>
        <p:nvPicPr>
          <p:cNvPr id="12" name="Grafik 8">
            <a:extLst>
              <a:ext uri="{FF2B5EF4-FFF2-40B4-BE49-F238E27FC236}">
                <a16:creationId xmlns:a16="http://schemas.microsoft.com/office/drawing/2014/main" id="{4933F201-9C32-04B8-F745-DAED5852DB9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56780" y="4331692"/>
            <a:ext cx="720000" cy="72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6D74473-ECFC-3E26-1214-620A9C96952F}"/>
              </a:ext>
            </a:extLst>
          </p:cNvPr>
          <p:cNvSpPr txBox="1"/>
          <p:nvPr/>
        </p:nvSpPr>
        <p:spPr>
          <a:xfrm>
            <a:off x="7003043" y="56484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noProof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2BD407-8FCA-18DC-F97B-AF4F24D3A27A}"/>
              </a:ext>
            </a:extLst>
          </p:cNvPr>
          <p:cNvCxnSpPr/>
          <p:nvPr/>
        </p:nvCxnSpPr>
        <p:spPr>
          <a:xfrm flipH="1">
            <a:off x="6091447" y="3001421"/>
            <a:ext cx="2277" cy="405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iangle 9">
            <a:extLst>
              <a:ext uri="{FF2B5EF4-FFF2-40B4-BE49-F238E27FC236}">
                <a16:creationId xmlns:a16="http://schemas.microsoft.com/office/drawing/2014/main" id="{A7205B63-9EF4-E1DA-CCD9-61A99039FBC9}"/>
              </a:ext>
            </a:extLst>
          </p:cNvPr>
          <p:cNvSpPr/>
          <p:nvPr/>
        </p:nvSpPr>
        <p:spPr>
          <a:xfrm rot="19506186">
            <a:off x="8376123" y="4564840"/>
            <a:ext cx="1144202" cy="633589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>
              <a:latin typeface="PT Sans" panose="020B0503020203020204" pitchFamily="34" charset="0"/>
            </a:endParaRPr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EAD9C3D1-0C58-B7B4-1728-E0712FD59769}"/>
              </a:ext>
            </a:extLst>
          </p:cNvPr>
          <p:cNvSpPr/>
          <p:nvPr/>
        </p:nvSpPr>
        <p:spPr>
          <a:xfrm rot="19506186">
            <a:off x="2325458" y="4564841"/>
            <a:ext cx="1144202" cy="633589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85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7CB984-5CF4-951C-A0DB-85CFA7E8B7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FHIR Resource.Meta handling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5476E-E5C1-C74D-568D-699F01B7D2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noProof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70D5D-0E88-351B-D389-7C03AADB19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u="sng" noProof="1"/>
              <a:t>LOCATABLE</a:t>
            </a:r>
            <a:r>
              <a:rPr lang="en-US" noProof="1"/>
              <a:t>.FEEDER_AUDIT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Attached to logical Resource per Archetype, not Composition</a:t>
            </a:r>
          </a:p>
          <a:p>
            <a:pPr marL="285750" indent="-285750">
              <a:buFontTx/>
              <a:buChar char="-"/>
            </a:pPr>
            <a:endParaRPr lang="en-US" noProof="1"/>
          </a:p>
          <a:p>
            <a:pPr marL="285750" indent="-285750">
              <a:buFontTx/>
              <a:buChar char="-"/>
            </a:pPr>
            <a:r>
              <a:rPr lang="en-US" noProof="1"/>
              <a:t>Meta fields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Close as possible to openEHR spec:</a:t>
            </a:r>
          </a:p>
          <a:p>
            <a:pPr marL="1428750" lvl="2" indent="-285750">
              <a:buFontTx/>
              <a:buChar char="-"/>
            </a:pPr>
            <a:r>
              <a:rPr lang="en-US" noProof="1"/>
              <a:t>Meta.lastUpdated -&gt; feeder_audit/originating_system_audit/time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Or logical: </a:t>
            </a:r>
          </a:p>
          <a:p>
            <a:pPr marL="1428750" lvl="2" indent="-285750">
              <a:buFontTx/>
              <a:buChar char="-"/>
            </a:pPr>
            <a:r>
              <a:rPr lang="en-US" noProof="1"/>
              <a:t>Meta.version -&gt; from ID pattern in Locatable ID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Otherwise:</a:t>
            </a:r>
          </a:p>
          <a:p>
            <a:pPr marL="1428750" lvl="2" indent="-285750">
              <a:buFontTx/>
              <a:buChar char="-"/>
            </a:pPr>
            <a:r>
              <a:rPr lang="en-US" noProof="1"/>
              <a:t>feeder_audit or other_details</a:t>
            </a:r>
          </a:p>
        </p:txBody>
      </p:sp>
    </p:spTree>
    <p:extLst>
      <p:ext uri="{BB962C8B-B14F-4D97-AF65-F5344CB8AC3E}">
        <p14:creationId xmlns:p14="http://schemas.microsoft.com/office/powerpoint/2010/main" val="250509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041A01-C12D-F13C-0125-9E4E908E86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Streamlined FHIR search via AQL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B08BB-0ADD-67DB-B066-2C3BFCFD7C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noProof="1"/>
              <a:t>GET Observation?code=</a:t>
            </a:r>
            <a:r>
              <a:rPr lang="en-US" b="1" noProof="1">
                <a:highlight>
                  <a:srgbClr val="00FF00"/>
                </a:highlight>
              </a:rPr>
              <a:t>718-7</a:t>
            </a:r>
            <a:r>
              <a:rPr lang="en-US" b="1" noProof="1"/>
              <a:t>&amp;_lastUpdated=</a:t>
            </a:r>
            <a:r>
              <a:rPr lang="en-US" b="1" noProof="1">
                <a:highlight>
                  <a:srgbClr val="00FF00"/>
                </a:highlight>
              </a:rPr>
              <a:t>ge2025-02-01</a:t>
            </a:r>
            <a:r>
              <a:rPr lang="en-US" b="1" noProof="1"/>
              <a:t>&amp;_sort=_lastUpdated&amp;_limit=100</a:t>
            </a:r>
            <a:endParaRPr lang="en-US" noProof="1"/>
          </a:p>
          <a:p>
            <a:endParaRPr lang="en-US" noProof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3AE8C-7F6F-03F6-5B97-B4BE4DF547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SELECT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e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ehr_id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value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c0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uid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value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,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3B3B3B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o</a:t>
            </a:r>
            <a:r>
              <a:rPr lang="en-US" sz="1100" b="0" noProof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uid</a:t>
            </a:r>
            <a:r>
              <a:rPr lang="en-US" sz="1100" b="0" noProof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value</a:t>
            </a:r>
            <a:r>
              <a:rPr lang="en-US" sz="1100" b="0" noProof="1">
                <a:solidFill>
                  <a:srgbClr val="3B3B3B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 </a:t>
            </a:r>
            <a:r>
              <a:rPr lang="en-US" sz="1100" b="0" noProof="1">
                <a:solidFill>
                  <a:srgbClr val="0000FF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as</a:t>
            </a:r>
            <a:r>
              <a:rPr lang="en-US" sz="1100" b="0" noProof="1">
                <a:solidFill>
                  <a:srgbClr val="3B3B3B"/>
                </a:solidFill>
                <a:effectLst/>
                <a:highlight>
                  <a:srgbClr val="FFFF00"/>
                </a:highlight>
                <a:latin typeface="Menlo" panose="020B0609030804020204" pitchFamily="49" charset="0"/>
              </a:rPr>
              <a:t> fhir_id ,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o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feeder_audit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originating_system_audit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time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value</a:t>
            </a:r>
            <a:endParaRPr lang="en-US" sz="1100" b="0" noProof="1">
              <a:solidFill>
                <a:srgbClr val="3B3B3B"/>
              </a:solidFill>
              <a:effectLst/>
              <a:highlight>
                <a:srgbClr val="00FF00"/>
              </a:highlight>
              <a:latin typeface="Menlo" panose="020B0609030804020204" pitchFamily="49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EHR e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CONTAINS COMPOSITION c0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CONTAINS OBSERVATION o[openEHR-EHR-OBSERVATION.labresult.v2] </a:t>
            </a:r>
            <a:r>
              <a:rPr lang="en-US" noProof="1"/>
              <a:t>← for each Archetype-based mapping</a:t>
            </a:r>
            <a:endParaRPr lang="en-US" b="0" noProof="1">
              <a:solidFill>
                <a:srgbClr val="3B3B3B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WHERE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o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data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[at0001]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events[at0006]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data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[at0003]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items[atXXXX]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value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defining_code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code_string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110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'</a:t>
            </a:r>
            <a:r>
              <a:rPr lang="en-US" sz="1100" b="0" noProof="1">
                <a:solidFill>
                  <a:srgbClr val="A31515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718-7</a:t>
            </a:r>
            <a:r>
              <a:rPr lang="en-US" sz="110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'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AND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o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feeder_audit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originating_system_audit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time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&gt;=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‘</a:t>
            </a:r>
            <a:r>
              <a:rPr lang="en-US" sz="1100" b="0" noProof="1">
                <a:solidFill>
                  <a:srgbClr val="098658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2025</a:t>
            </a:r>
            <a:r>
              <a:rPr lang="en-US" sz="1100" b="0" noProof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-</a:t>
            </a:r>
            <a:r>
              <a:rPr lang="en-US" sz="1100" b="0" noProof="1">
                <a:solidFill>
                  <a:srgbClr val="098658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02</a:t>
            </a:r>
            <a:r>
              <a:rPr lang="en-US" sz="1100" b="0" noProof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-</a:t>
            </a:r>
            <a:r>
              <a:rPr lang="en-US" sz="1100" b="0" noProof="1">
                <a:solidFill>
                  <a:srgbClr val="3B3B3B"/>
                </a:solidFill>
                <a:effectLst/>
                <a:highlight>
                  <a:srgbClr val="00FF00"/>
                </a:highlight>
                <a:latin typeface="Menlo" panose="020B0609030804020204" pitchFamily="49" charset="0"/>
              </a:rPr>
              <a:t>01T…</a:t>
            </a:r>
            <a:r>
              <a:rPr lang="en-US" sz="1100" b="0" noProof="1">
                <a:solidFill>
                  <a:srgbClr val="A31515"/>
                </a:solidFill>
                <a:effectLst/>
                <a:latin typeface="Menlo" panose="020B0609030804020204" pitchFamily="49" charset="0"/>
              </a:rPr>
              <a:t>'</a:t>
            </a:r>
            <a:endParaRPr lang="en-US" sz="1100" b="0" noProof="1">
              <a:solidFill>
                <a:srgbClr val="3B3B3B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ORDER BY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o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feeder_audit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originating_system_audit</a:t>
            </a:r>
            <a:r>
              <a:rPr lang="en-US" sz="1100" b="0" noProof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time</a:t>
            </a:r>
            <a:r>
              <a:rPr lang="en-US" sz="1100" b="0" noProof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100" b="0" noProof="1">
                <a:solidFill>
                  <a:srgbClr val="0000FF"/>
                </a:solidFill>
                <a:effectLst/>
                <a:latin typeface="Menlo" panose="020B0609030804020204" pitchFamily="49" charset="0"/>
              </a:rPr>
              <a:t>ASC</a:t>
            </a:r>
          </a:p>
        </p:txBody>
      </p:sp>
    </p:spTree>
    <p:extLst>
      <p:ext uri="{BB962C8B-B14F-4D97-AF65-F5344CB8AC3E}">
        <p14:creationId xmlns:p14="http://schemas.microsoft.com/office/powerpoint/2010/main" val="378324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33F9B7-0D88-E408-9C55-9DEC53B3CB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Roundtrip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07647-89B3-1B0E-9484-047B89B686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Creating openEHR Compositions by HL7v2 message and search via FHIR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7A3CC-63B4-1E48-29A9-331CB07667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noProof="1"/>
              <a:t>Allows round-trip: 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Tx/>
              <a:buChar char="-"/>
            </a:pPr>
            <a:r>
              <a:rPr lang="en-US" noProof="1"/>
              <a:t>POST HL7v2 -&gt; openEHR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Tx/>
              <a:buChar char="-"/>
            </a:pPr>
            <a:r>
              <a:rPr lang="en-US" noProof="1"/>
              <a:t>SEARCH openEHR -&gt; FHIR</a:t>
            </a:r>
          </a:p>
          <a:p>
            <a:endParaRPr lang="en-US" noProof="1"/>
          </a:p>
          <a:p>
            <a:endParaRPr lang="en-US" noProof="1"/>
          </a:p>
        </p:txBody>
      </p:sp>
      <p:sp>
        <p:nvSpPr>
          <p:cNvPr id="5" name="Rechteck: abgerundete Ecken 6">
            <a:extLst>
              <a:ext uri="{FF2B5EF4-FFF2-40B4-BE49-F238E27FC236}">
                <a16:creationId xmlns:a16="http://schemas.microsoft.com/office/drawing/2014/main" id="{065E0BA6-7468-CEAB-840B-85EEC9FF6C3A}"/>
              </a:ext>
            </a:extLst>
          </p:cNvPr>
          <p:cNvSpPr/>
          <p:nvPr/>
        </p:nvSpPr>
        <p:spPr>
          <a:xfrm>
            <a:off x="9367431" y="2688462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FHIR Resource A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ID: {uuid-A}</a:t>
            </a:r>
          </a:p>
        </p:txBody>
      </p:sp>
      <p:sp>
        <p:nvSpPr>
          <p:cNvPr id="6" name="Rechteck: abgerundete Ecken 7">
            <a:extLst>
              <a:ext uri="{FF2B5EF4-FFF2-40B4-BE49-F238E27FC236}">
                <a16:creationId xmlns:a16="http://schemas.microsoft.com/office/drawing/2014/main" id="{D71B45A8-8A2A-A6DC-754B-898B20E87CA0}"/>
              </a:ext>
            </a:extLst>
          </p:cNvPr>
          <p:cNvSpPr/>
          <p:nvPr/>
        </p:nvSpPr>
        <p:spPr>
          <a:xfrm>
            <a:off x="4973170" y="2730074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openEHR Composition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</a:t>
            </a:r>
            <a:r>
              <a:rPr lang="en-US" sz="1400" b="1" u="sng" noProof="1">
                <a:latin typeface="PT Sans" panose="020B0503020203020204" pitchFamily="34" charset="0"/>
              </a:rPr>
              <a:t>uuid-A</a:t>
            </a:r>
            <a:r>
              <a:rPr lang="en-US" sz="1400" noProof="1">
                <a:latin typeface="PT Sans" panose="020B0503020203020204" pitchFamily="34" charset="0"/>
              </a:rPr>
              <a:t>}::1::1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ENTRY Locatable ID: </a:t>
            </a:r>
            <a:endParaRPr lang="en-US" sz="10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{</a:t>
            </a:r>
            <a:r>
              <a:rPr lang="en-US" sz="1400" b="1" u="sng" noProof="1">
                <a:latin typeface="PT Sans" panose="020B0503020203020204" pitchFamily="34" charset="0"/>
              </a:rPr>
              <a:t>uuid-B</a:t>
            </a:r>
            <a:r>
              <a:rPr lang="en-US" sz="1400" noProof="1">
                <a:latin typeface="PT Sans" panose="020B0503020203020204" pitchFamily="34" charset="0"/>
              </a:rPr>
              <a:t>}::1::1</a:t>
            </a:r>
          </a:p>
          <a:p>
            <a:endParaRPr lang="en-US" sz="1400" noProof="1">
              <a:latin typeface="PT Sans" panose="020B0503020203020204" pitchFamily="34" charset="0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7A28559E-A3C1-7F92-9B3F-431C10C1930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44986" y="3935703"/>
            <a:ext cx="720000" cy="72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E1C3EA-181E-0ED8-6531-A44F4FD75E4E}"/>
              </a:ext>
            </a:extLst>
          </p:cNvPr>
          <p:cNvSpPr txBox="1"/>
          <p:nvPr/>
        </p:nvSpPr>
        <p:spPr>
          <a:xfrm>
            <a:off x="2317898" y="52903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noProof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  <p:sp>
        <p:nvSpPr>
          <p:cNvPr id="9" name="Rechteck: abgerundete Ecken 6">
            <a:extLst>
              <a:ext uri="{FF2B5EF4-FFF2-40B4-BE49-F238E27FC236}">
                <a16:creationId xmlns:a16="http://schemas.microsoft.com/office/drawing/2014/main" id="{1AE23C20-8E98-38CD-DCED-4F7AA8A1302C}"/>
              </a:ext>
            </a:extLst>
          </p:cNvPr>
          <p:cNvSpPr/>
          <p:nvPr/>
        </p:nvSpPr>
        <p:spPr>
          <a:xfrm>
            <a:off x="9393933" y="4404276"/>
            <a:ext cx="1950222" cy="1481076"/>
          </a:xfrm>
          <a:prstGeom prst="roundRect">
            <a:avLst>
              <a:gd name="adj" fmla="val 5025"/>
            </a:avLst>
          </a:prstGeom>
          <a:solidFill>
            <a:schemeClr val="accent4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FHIR Resource B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ID: {uuid-B}</a:t>
            </a:r>
          </a:p>
        </p:txBody>
      </p:sp>
      <p:sp>
        <p:nvSpPr>
          <p:cNvPr id="16" name="Rechteck: abgerundete Ecken 7">
            <a:extLst>
              <a:ext uri="{FF2B5EF4-FFF2-40B4-BE49-F238E27FC236}">
                <a16:creationId xmlns:a16="http://schemas.microsoft.com/office/drawing/2014/main" id="{F9298342-A8A1-8979-C097-704995AA54BD}"/>
              </a:ext>
            </a:extLst>
          </p:cNvPr>
          <p:cNvSpPr/>
          <p:nvPr/>
        </p:nvSpPr>
        <p:spPr>
          <a:xfrm>
            <a:off x="1219876" y="2800729"/>
            <a:ext cx="1950222" cy="3207094"/>
          </a:xfrm>
          <a:prstGeom prst="roundRect">
            <a:avLst>
              <a:gd name="adj" fmla="val 5025"/>
            </a:avLst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400" b="1" noProof="1">
                <a:latin typeface="PT Sans" panose="020B0503020203020204" pitchFamily="34" charset="0"/>
              </a:rPr>
              <a:t>HL7v2 Message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Segment (group) A</a:t>
            </a: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endParaRPr lang="en-US" sz="1400" noProof="1">
              <a:latin typeface="PT Sans" panose="020B0503020203020204" pitchFamily="34" charset="0"/>
            </a:endParaRPr>
          </a:p>
          <a:p>
            <a:r>
              <a:rPr lang="en-US" sz="1400" noProof="1">
                <a:latin typeface="PT Sans" panose="020B0503020203020204" pitchFamily="34" charset="0"/>
              </a:rPr>
              <a:t>Segment (group) B</a:t>
            </a:r>
          </a:p>
          <a:p>
            <a:endParaRPr lang="en-US" sz="1400" noProof="1">
              <a:latin typeface="PT Sans" panose="020B0503020203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B2B0AC-D806-6861-CB3A-1433A4D8A377}"/>
              </a:ext>
            </a:extLst>
          </p:cNvPr>
          <p:cNvSpPr txBox="1"/>
          <p:nvPr/>
        </p:nvSpPr>
        <p:spPr>
          <a:xfrm>
            <a:off x="956930" y="45082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noProof="1">
              <a:solidFill>
                <a:schemeClr val="accent1"/>
              </a:solidFill>
              <a:latin typeface="PT Sans" panose="020B0503020203020204" pitchFamily="34" charset="0"/>
            </a:endParaRPr>
          </a:p>
        </p:txBody>
      </p:sp>
      <p:pic>
        <p:nvPicPr>
          <p:cNvPr id="20" name="Grafik 8">
            <a:extLst>
              <a:ext uri="{FF2B5EF4-FFF2-40B4-BE49-F238E27FC236}">
                <a16:creationId xmlns:a16="http://schemas.microsoft.com/office/drawing/2014/main" id="{36A4D5AD-0C98-6E99-4688-60C80215DFE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1062" y="3961938"/>
            <a:ext cx="720000" cy="720000"/>
          </a:xfrm>
          <a:prstGeom prst="rect">
            <a:avLst/>
          </a:prstGeom>
        </p:spPr>
      </p:pic>
      <p:pic>
        <p:nvPicPr>
          <p:cNvPr id="10" name="Grafik 64">
            <a:extLst>
              <a:ext uri="{FF2B5EF4-FFF2-40B4-BE49-F238E27FC236}">
                <a16:creationId xmlns:a16="http://schemas.microsoft.com/office/drawing/2014/main" id="{06F8F7D3-53A7-87A6-D67C-507293EB1C8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2031" y="6025239"/>
            <a:ext cx="4725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1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EBBC66-2C3E-C65C-9E23-615CC69331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1"/>
              <a:t>Outlook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F876F-1CD5-617B-F186-5206747A5D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noProof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9EDE0-F0E0-9032-9125-66B8E3C011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noProof="1"/>
              <a:t>Enhanced FHIR integration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FHIR profiling on existing data</a:t>
            </a:r>
          </a:p>
          <a:p>
            <a:pPr marL="1428750" lvl="2" indent="-285750">
              <a:buFontTx/>
              <a:buChar char="-"/>
            </a:pPr>
            <a:r>
              <a:rPr lang="en-US" noProof="1"/>
              <a:t>Either allows parallel processing of generic AND profiled data</a:t>
            </a:r>
          </a:p>
          <a:p>
            <a:pPr marL="1428750" lvl="2" indent="-285750">
              <a:buFontTx/>
              <a:buChar char="-"/>
            </a:pPr>
            <a:r>
              <a:rPr lang="en-US" noProof="1"/>
              <a:t>Or even allows to read data from profile A as profile B representation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Moving closer to the FHIR specs</a:t>
            </a:r>
          </a:p>
          <a:p>
            <a:pPr marL="1428750" lvl="2" indent="-285750">
              <a:buFontTx/>
              <a:buChar char="-"/>
            </a:pPr>
            <a:r>
              <a:rPr lang="en-US" noProof="1"/>
              <a:t>Aligned FHIR REST API</a:t>
            </a:r>
          </a:p>
          <a:p>
            <a:pPr marL="1428750" lvl="2" indent="-285750">
              <a:buFontTx/>
              <a:buChar char="-"/>
            </a:pPr>
            <a:r>
              <a:rPr lang="en-US" noProof="1"/>
              <a:t>Support complex FHIR search operations</a:t>
            </a:r>
          </a:p>
          <a:p>
            <a:pPr marL="285750" indent="-285750">
              <a:buFontTx/>
              <a:buChar char="-"/>
            </a:pPr>
            <a:r>
              <a:rPr lang="en-US" noProof="1"/>
              <a:t>General custom mapping language enhancements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Specialization of arbitrary mapping definitions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Quicker mapping project ramp-up</a:t>
            </a:r>
          </a:p>
          <a:p>
            <a:pPr marL="285750" indent="-285750">
              <a:buFontTx/>
              <a:buChar char="-"/>
            </a:pPr>
            <a:r>
              <a:rPr lang="en-US" noProof="1"/>
              <a:t>Community alignment</a:t>
            </a:r>
          </a:p>
          <a:p>
            <a:pPr marL="971550" lvl="1" indent="-285750">
              <a:buFontTx/>
              <a:buChar char="-"/>
            </a:pPr>
            <a:r>
              <a:rPr lang="en-US" noProof="1"/>
              <a:t>Importer for existing mapping specs</a:t>
            </a:r>
          </a:p>
        </p:txBody>
      </p:sp>
    </p:spTree>
    <p:extLst>
      <p:ext uri="{BB962C8B-B14F-4D97-AF65-F5344CB8AC3E}">
        <p14:creationId xmlns:p14="http://schemas.microsoft.com/office/powerpoint/2010/main" val="169260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06B95-4767-D58B-2B45-9B619D1CA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E8C792C-0AC7-8FCD-843F-53958C9400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noProof="1"/>
              <a:t>Vitagroup’s shift to openEHR-centric mappings</a:t>
            </a:r>
          </a:p>
          <a:p>
            <a:endParaRPr lang="en-US" noProof="1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06A989-7D6A-20D9-ABD4-9843712F60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1"/>
              <a:t>Transitioning from input-driven to storage-driven mappings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098317D-1C28-B1B7-2D72-8F7AC54671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94737" y="2849785"/>
            <a:ext cx="1224000" cy="324000"/>
          </a:xfrm>
        </p:spPr>
        <p:txBody>
          <a:bodyPr wrap="none" lIns="91440" tIns="45720" rIns="91440" bIns="45720" anchor="ctr" anchorCtr="0"/>
          <a:lstStyle/>
          <a:p>
            <a:pPr algn="l"/>
            <a:r>
              <a:rPr lang="en-US" noProof="1"/>
              <a:t>Jake Smolka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936B7268-339B-959B-B2DF-5F8BDE7AAF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794736" y="3266243"/>
            <a:ext cx="2140231" cy="670981"/>
          </a:xfrm>
        </p:spPr>
        <p:txBody>
          <a:bodyPr/>
          <a:lstStyle/>
          <a:p>
            <a:pPr algn="l"/>
            <a:r>
              <a:rPr lang="en-US" noProof="1"/>
              <a:t>Senior Developer</a:t>
            </a:r>
          </a:p>
          <a:p>
            <a:pPr algn="l"/>
            <a:r>
              <a:rPr lang="en-US" noProof="1"/>
              <a:t>jake.smolka@vitagroup.ag</a:t>
            </a:r>
          </a:p>
          <a:p>
            <a:pPr algn="l"/>
            <a:r>
              <a:rPr lang="en-US" noProof="1"/>
              <a:t>hip.vitagroup.ag</a:t>
            </a:r>
          </a:p>
        </p:txBody>
      </p:sp>
      <p:pic>
        <p:nvPicPr>
          <p:cNvPr id="37" name="Picture Placeholder 36">
            <a:extLst>
              <a:ext uri="{FF2B5EF4-FFF2-40B4-BE49-F238E27FC236}">
                <a16:creationId xmlns:a16="http://schemas.microsoft.com/office/drawing/2014/main" id="{B26451BA-8B15-48CC-2620-901131CE2B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27150" y="2770188"/>
            <a:ext cx="1223963" cy="1223962"/>
          </a:xfrm>
          <a:prstGeom prst="ellipse">
            <a:avLst/>
          </a:prstGeom>
          <a:solidFill>
            <a:srgbClr val="F5F5F5"/>
          </a:solidFill>
          <a:ln>
            <a:solidFill>
              <a:srgbClr val="FFFFFF"/>
            </a:solidFill>
          </a:ln>
        </p:spPr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A5CCDE9A-0CE8-270D-1F02-BC3C501F9C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9" b="12479"/>
          <a:stretch/>
        </p:blipFill>
        <p:spPr>
          <a:xfrm>
            <a:off x="5661025" y="2816225"/>
            <a:ext cx="1223963" cy="1225550"/>
          </a:xfrm>
          <a:prstGeom prst="ellipse">
            <a:avLst/>
          </a:prstGeom>
          <a:solidFill>
            <a:srgbClr val="F5F5F5"/>
          </a:solidFill>
          <a:ln>
            <a:solidFill>
              <a:srgbClr val="FFFFFF"/>
            </a:solidFill>
          </a:ln>
        </p:spPr>
      </p:pic>
      <p:sp>
        <p:nvSpPr>
          <p:cNvPr id="38" name="Textplatzhalter 9">
            <a:extLst>
              <a:ext uri="{FF2B5EF4-FFF2-40B4-BE49-F238E27FC236}">
                <a16:creationId xmlns:a16="http://schemas.microsoft.com/office/drawing/2014/main" id="{1A1F4E37-33EA-6F13-CCD1-9610F608B962}"/>
              </a:ext>
            </a:extLst>
          </p:cNvPr>
          <p:cNvSpPr txBox="1">
            <a:spLocks/>
          </p:cNvSpPr>
          <p:nvPr/>
        </p:nvSpPr>
        <p:spPr>
          <a:xfrm>
            <a:off x="7128650" y="2851921"/>
            <a:ext cx="1224000" cy="324000"/>
          </a:xfrm>
          <a:prstGeom prst="rect">
            <a:avLst/>
          </a:prstGeom>
        </p:spPr>
        <p:txBody>
          <a:bodyPr wrap="none" lIns="91440" tIns="45720" rIns="91440" bIns="45720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PT Sans" panose="020B05030202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noProof="1"/>
              <a:t>Florian Schramm</a:t>
            </a:r>
          </a:p>
        </p:txBody>
      </p:sp>
      <p:sp>
        <p:nvSpPr>
          <p:cNvPr id="39" name="Textplatzhalter 10">
            <a:extLst>
              <a:ext uri="{FF2B5EF4-FFF2-40B4-BE49-F238E27FC236}">
                <a16:creationId xmlns:a16="http://schemas.microsoft.com/office/drawing/2014/main" id="{8F7AB145-9835-EAA6-E156-732FB1A17810}"/>
              </a:ext>
            </a:extLst>
          </p:cNvPr>
          <p:cNvSpPr txBox="1">
            <a:spLocks/>
          </p:cNvSpPr>
          <p:nvPr/>
        </p:nvSpPr>
        <p:spPr>
          <a:xfrm>
            <a:off x="7128649" y="3268379"/>
            <a:ext cx="2140231" cy="670981"/>
          </a:xfrm>
          <a:prstGeom prst="rect">
            <a:avLst/>
          </a:prstGeom>
        </p:spPr>
        <p:txBody>
          <a:bodyPr wrap="none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1" kern="1200">
                <a:solidFill>
                  <a:schemeClr val="bg1"/>
                </a:solidFill>
                <a:latin typeface="PT Sans" panose="020B0503020203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noProof="1"/>
              <a:t>Lead Developer</a:t>
            </a:r>
          </a:p>
          <a:p>
            <a:pPr algn="l"/>
            <a:r>
              <a:rPr lang="en-US" noProof="1"/>
              <a:t>florian.schramm@vitagroup.ag</a:t>
            </a:r>
          </a:p>
          <a:p>
            <a:pPr algn="l"/>
            <a:r>
              <a:rPr lang="en-US" noProof="1"/>
              <a:t>hip.vitagroup.ag</a:t>
            </a:r>
          </a:p>
        </p:txBody>
      </p:sp>
      <p:sp>
        <p:nvSpPr>
          <p:cNvPr id="4" name="Rechteck 14">
            <a:extLst>
              <a:ext uri="{FF2B5EF4-FFF2-40B4-BE49-F238E27FC236}">
                <a16:creationId xmlns:a16="http://schemas.microsoft.com/office/drawing/2014/main" id="{EF448C14-C954-4918-0A0F-42AD5F1193D2}"/>
              </a:ext>
            </a:extLst>
          </p:cNvPr>
          <p:cNvSpPr/>
          <p:nvPr/>
        </p:nvSpPr>
        <p:spPr>
          <a:xfrm>
            <a:off x="578910" y="4996801"/>
            <a:ext cx="3301342" cy="156760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800" b="1" spc="30" noProof="1">
                <a:solidFill>
                  <a:schemeClr val="accent1"/>
                </a:solidFill>
                <a:latin typeface="PT Sans" panose="020B0503020203020204" pitchFamily="34" charset="77"/>
              </a:rPr>
              <a:t>vitagroup</a:t>
            </a:r>
            <a:r>
              <a:rPr lang="en-US" sz="1800" b="1" noProof="1">
                <a:solidFill>
                  <a:schemeClr val="accent1"/>
                </a:solidFill>
                <a:latin typeface="PT Sans" panose="020B0503020203020204" pitchFamily="34" charset="77"/>
              </a:rPr>
              <a:t> AG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  <a:t>Gottlieb-Daimler-Straße 8</a:t>
            </a:r>
            <a:b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</a:br>
            <a: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  <a:t>68165 Mannheim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  <a:t>Tel</a:t>
            </a:r>
            <a:r>
              <a:rPr lang="en-US" sz="1400" spc="-300" noProof="1">
                <a:solidFill>
                  <a:schemeClr val="accent1"/>
                </a:solidFill>
                <a:latin typeface="PT Sans" panose="020B0503020203020204" pitchFamily="34" charset="77"/>
              </a:rPr>
              <a:t>  </a:t>
            </a:r>
            <a: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  <a:t> 	+49 (0) 621 121 849-0</a:t>
            </a:r>
            <a:b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</a:br>
            <a: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  <a:t>Email   	info@vitagroup.ag</a:t>
            </a:r>
            <a:b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</a:br>
            <a:r>
              <a:rPr lang="en-US" sz="1400" noProof="1">
                <a:solidFill>
                  <a:schemeClr val="accent1"/>
                </a:solidFill>
                <a:latin typeface="PT Sans" panose="020B0503020203020204" pitchFamily="34" charset="77"/>
              </a:rPr>
              <a:t>Web	www.vitagroup.ag</a:t>
            </a:r>
          </a:p>
        </p:txBody>
      </p:sp>
    </p:spTree>
    <p:extLst>
      <p:ext uri="{BB962C8B-B14F-4D97-AF65-F5344CB8AC3E}">
        <p14:creationId xmlns:p14="http://schemas.microsoft.com/office/powerpoint/2010/main" val="163475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Standard-Folien HIP">
  <a:themeElements>
    <a:clrScheme name="vitagroup">
      <a:dk1>
        <a:srgbClr val="000000"/>
      </a:dk1>
      <a:lt1>
        <a:srgbClr val="FFFFFF"/>
      </a:lt1>
      <a:dk2>
        <a:srgbClr val="3D3D3D"/>
      </a:dk2>
      <a:lt2>
        <a:srgbClr val="F5F5F5"/>
      </a:lt2>
      <a:accent1>
        <a:srgbClr val="720035"/>
      </a:accent1>
      <a:accent2>
        <a:srgbClr val="E62249"/>
      </a:accent2>
      <a:accent3>
        <a:srgbClr val="4A9CC4"/>
      </a:accent3>
      <a:accent4>
        <a:srgbClr val="6F6F6F"/>
      </a:accent4>
      <a:accent5>
        <a:srgbClr val="CACACB"/>
      </a:accent5>
      <a:accent6>
        <a:srgbClr val="F5F5F5"/>
      </a:accent6>
      <a:hlink>
        <a:srgbClr val="E62249"/>
      </a:hlink>
      <a:folHlink>
        <a:srgbClr val="954F72"/>
      </a:folHlink>
    </a:clrScheme>
    <a:fontScheme name="vitagroup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>
            <a:latin typeface="PT Sans" panose="020B0503020203020204" pitchFamily="34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accent1"/>
            </a:solidFill>
            <a:latin typeface="PT Sans" panose="020B05030202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orlage_PowerPoint_vitagroup_HIP CDR" id="{67551902-EC43-4EEB-80B6-198952730137}" vid="{807D0268-9FC9-4D8B-AF28-A44842623BC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BB94BD3CE7A143B69FD444C2456B5F" ma:contentTypeVersion="3" ma:contentTypeDescription="Create a new document." ma:contentTypeScope="" ma:versionID="2d2fe11373ea9183ab0aa4c12f170193">
  <xsd:schema xmlns:xsd="http://www.w3.org/2001/XMLSchema" xmlns:xs="http://www.w3.org/2001/XMLSchema" xmlns:p="http://schemas.microsoft.com/office/2006/metadata/properties" xmlns:ns2="ef3b3101-0c92-4d8f-a79a-bc729826f1b4" targetNamespace="http://schemas.microsoft.com/office/2006/metadata/properties" ma:root="true" ma:fieldsID="f6506c400ff2bd89e5713b1ebd7f116b" ns2:_="">
    <xsd:import namespace="ef3b3101-0c92-4d8f-a79a-bc729826f1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3b3101-0c92-4d8f-a79a-bc729826f1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4366F0-6A88-47A5-8A2D-4139D1AF9D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3b3101-0c92-4d8f-a79a-bc729826f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039FBD-A483-435F-A2EE-B5FA56C086D9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d1c8750f-220f-4d35-9dcd-bcba8e2c1865"/>
    <ds:schemaRef ds:uri="http://purl.org/dc/terms/"/>
    <ds:schemaRef ds:uri="2f1b4f1f-a5c7-41cf-9f2f-7dec254f993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F537A22-915E-4951-A11B-988343EC86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Standard-Folien HIP</Template>
  <TotalTime>0</TotalTime>
  <Words>1502</Words>
  <Application>Microsoft Office PowerPoint</Application>
  <PresentationFormat>Widescreen</PresentationFormat>
  <Paragraphs>376</Paragraphs>
  <Slides>21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Standard-Folien 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Florian Schramm</dc:creator>
  <cp:lastModifiedBy>Jake Smolka</cp:lastModifiedBy>
  <cp:revision>3</cp:revision>
  <dcterms:created xsi:type="dcterms:W3CDTF">2026-05-04T12:58:55Z</dcterms:created>
  <dcterms:modified xsi:type="dcterms:W3CDTF">2026-06-06T17:43:01Z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0x010100EDBB94BD3CE7A143B69FD444C2456B5F</vt:lpwstr>
  </property>
  <property fmtid="{D5CDD505-2E9C-101B-9397-08002B2CF9AE}" pid="3" name="Unternehmensbereich">
    <vt:lpwstr>926;#HIP|e2fb73fa-04d8-4dfa-bd87-d68308e52321</vt:lpwstr>
  </property>
  <property fmtid="{D5CDD505-2E9C-101B-9397-08002B2CF9AE}" pid="4" name="MediaServiceImageTags">
    <vt:lpwstr/>
  </property>
  <property fmtid="{D5CDD505-2E9C-101B-9397-08002B2CF9AE}" pid="5" name="Inhalt">
    <vt:lpwstr>925;#Marke ＆ Design|efbd1898-d521-4797-bca4-6ce58a8f357d</vt:lpwstr>
  </property>
  <property fmtid="{D5CDD505-2E9C-101B-9397-08002B2CF9AE}" pid="6" name="Dokumententyp">
    <vt:lpwstr>11;#Vorlage|084b442e-cebc-4907-8365-983167adb6d5</vt:lpwstr>
  </property>
  <property fmtid="{D5CDD505-2E9C-101B-9397-08002B2CF9AE}" pid="7" name="Order">
    <vt:r8>43600</vt:r8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ProgID">
    <vt:lpwstr/>
  </property>
  <property fmtid="{D5CDD505-2E9C-101B-9397-08002B2CF9AE}" pid="14" name="TemplateUrl">
    <vt:lpwstr/>
  </property>
  <property fmtid="{D5CDD505-2E9C-101B-9397-08002B2CF9AE}" pid="15" name="xd_Signature">
    <vt:bool>false</vt:bool>
  </property>
</Properties>
</file>