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5" r:id="rId18"/>
    <p:sldId id="278" r:id="rId19"/>
    <p:sldId id="274" r:id="rId20"/>
    <p:sldId id="277" r:id="rId2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5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5" autoAdjust="0"/>
  </p:normalViewPr>
  <p:slideViewPr>
    <p:cSldViewPr snapToGrid="0" snapToObjects="1">
      <p:cViewPr varScale="1">
        <p:scale>
          <a:sx n="115" d="100"/>
          <a:sy n="115" d="100"/>
        </p:scale>
        <p:origin x="756" y="108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2021-01-13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2021-01-13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Vissa vårdförlopp tas fram i etapper och täcker olika delar av vårdkedjan. Ett</a:t>
            </a:r>
            <a:r>
              <a:rPr lang="sv-SE" baseline="0" dirty="0" smtClean="0"/>
              <a:t> vårdförlopp kan vara linjärt, dvs följa stegen i vårdkedjan från A till Ö. De kan också vara cirkulära, dvs att vissa steg behöver upprepas. En patient kan också vara föremål för flera vårdförlopp samtidigt.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99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57" y="616842"/>
            <a:ext cx="6858000" cy="60979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41557" y="1397000"/>
            <a:ext cx="6858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21168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7833361" y="5727127"/>
            <a:ext cx="1666654" cy="851793"/>
            <a:chOff x="10242697" y="5607996"/>
            <a:chExt cx="2222205" cy="851793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7833361" y="5727127"/>
            <a:ext cx="1666654" cy="851793"/>
            <a:chOff x="10242697" y="5607996"/>
            <a:chExt cx="2222205" cy="851793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15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7682023" y="5607997"/>
            <a:ext cx="1666654" cy="851793"/>
            <a:chOff x="10242697" y="5607996"/>
            <a:chExt cx="2222205" cy="851793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060" y="1574800"/>
            <a:ext cx="6858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6060" y="761565"/>
            <a:ext cx="6858000" cy="660400"/>
          </a:xfrm>
        </p:spPr>
        <p:txBody>
          <a:bodyPr>
            <a:no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7682023" y="5607997"/>
            <a:ext cx="1666654" cy="851793"/>
            <a:chOff x="10242697" y="5607996"/>
            <a:chExt cx="2222205" cy="851793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902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1977" y="743842"/>
            <a:ext cx="3095625" cy="805559"/>
          </a:xfrm>
        </p:spPr>
        <p:txBody>
          <a:bodyPr anchor="b">
            <a:noAutofit/>
          </a:bodyPr>
          <a:lstStyle>
            <a:lvl1pPr algn="l">
              <a:defRPr sz="21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1977" y="1727200"/>
            <a:ext cx="3095625" cy="4186238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94335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1962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F6543B-20A1-4798-9A23-C28CCC4C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F6543B-20A1-4798-9A23-C28CCC4C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47096-70DF-4ED0-A6C4-437046BD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 defTabSz="685800">
              <a:defRPr/>
            </a:pPr>
            <a:r>
              <a:rPr lang="sv-SE" sz="900" smtClean="0">
                <a:solidFill>
                  <a:prstClr val="black">
                    <a:tint val="75000"/>
                  </a:prstClr>
                </a:solidFill>
              </a:rPr>
              <a:t>Dagens tema, 2015-01-01, Förnamn Efternamn</a:t>
            </a:r>
            <a:endParaRPr lang="sv-SE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4921C-2681-46EF-A790-A26B603F5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685800">
              <a:defRPr/>
            </a:pPr>
            <a:fld id="{67C98DB7-F40B-4F54-B72F-A408F6426B6E}" type="slidenum">
              <a:rPr lang="sv-SE" sz="900" smtClean="0">
                <a:solidFill>
                  <a:prstClr val="black">
                    <a:tint val="75000"/>
                  </a:prstClr>
                </a:solidFill>
              </a:rPr>
              <a:pPr algn="r" defTabSz="685800">
                <a:defRPr/>
              </a:pPr>
              <a:t>‹#›</a:t>
            </a:fld>
            <a:endParaRPr lang="sv-SE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865F90-043F-49D1-8023-80FBCC7159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685800">
              <a:defRPr/>
            </a:pPr>
            <a:endParaRPr lang="sv-SE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8A65B9-4811-4EDD-ACA6-35F9E28E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1" y="914401"/>
            <a:ext cx="8920733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86916" indent="-86916">
              <a:buFont typeface="Arial" panose="020B0604020202020204" pitchFamily="34" charset="0"/>
              <a:buChar char="•"/>
              <a:defRPr/>
            </a:lvl4pPr>
            <a:lvl5pPr marL="173831" indent="-86916">
              <a:buFont typeface="Calibri" panose="020F0502020204030204" pitchFamily="34" charset="0"/>
              <a:buChar char="-"/>
              <a:defRPr/>
            </a:lvl5pPr>
            <a:lvl6pPr marL="255984" indent="-83344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9F0C5144-B866-4E2B-9931-0B126E6F4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" y="6176493"/>
            <a:ext cx="9004553" cy="196208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225"/>
              </a:spcBef>
              <a:buSzPct val="50000"/>
              <a:buFontTx/>
              <a:buNone/>
              <a:tabLst>
                <a:tab pos="336041" algn="r"/>
                <a:tab pos="473200" algn="l"/>
              </a:tabLst>
              <a:defRPr sz="75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225"/>
              </a:spcBef>
              <a:buNone/>
              <a:defRPr sz="75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	Not:	Källhänvisning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A31558E-9B3B-4B5A-A0FA-E18D5AD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1" y="414048"/>
            <a:ext cx="8920733" cy="353282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sv-SE"/>
              <a:t>Huvudrubrik</a:t>
            </a:r>
          </a:p>
        </p:txBody>
      </p:sp>
    </p:spTree>
    <p:extLst>
      <p:ext uri="{BB962C8B-B14F-4D97-AF65-F5344CB8AC3E}">
        <p14:creationId xmlns:p14="http://schemas.microsoft.com/office/powerpoint/2010/main" val="2816368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sv-SE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defRPr/>
            </a:pPr>
            <a:r>
              <a:rPr lang="sv-SE" sz="900" smtClean="0">
                <a:solidFill>
                  <a:prstClr val="black">
                    <a:tint val="75000"/>
                  </a:prstClr>
                </a:solidFill>
              </a:rPr>
              <a:t>Dagens tema, 2015-01-01, Förnamn Efternamn</a:t>
            </a:r>
            <a:endParaRPr lang="sv-SE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defRPr/>
            </a:pPr>
            <a:fld id="{330D80BF-074B-4E55-B5AC-841B5F35CA8C}" type="slidenum">
              <a:rPr lang="sv-SE" sz="900" smtClean="0">
                <a:solidFill>
                  <a:prstClr val="black">
                    <a:tint val="75000"/>
                  </a:prstClr>
                </a:solidFill>
              </a:rPr>
              <a:pPr algn="r" defTabSz="685800">
                <a:defRPr/>
              </a:pPr>
              <a:t>‹#›</a:t>
            </a:fld>
            <a:endParaRPr lang="sv-SE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57" y="616842"/>
            <a:ext cx="6858000" cy="60979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760" y="1422400"/>
            <a:ext cx="6858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237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206" y="2349500"/>
            <a:ext cx="3868544" cy="1219200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30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6850" y="6333644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056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533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9144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7833302" y="5729020"/>
            <a:ext cx="1666654" cy="851793"/>
            <a:chOff x="9377915" y="4859079"/>
            <a:chExt cx="2222205" cy="851793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7833302" y="5729020"/>
            <a:ext cx="1666654" cy="851793"/>
            <a:chOff x="9377915" y="4859079"/>
            <a:chExt cx="2222205" cy="851793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110"/>
                </a:lnSpc>
              </a:pPr>
              <a:r>
                <a:rPr lang="sv-SE" sz="105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18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615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61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88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pecifications.openehr.org/releases/PROC/latest/task_planning.html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fications.openehr.org/releases/PROC/latest/tp_vml.html" TargetMode="External"/><Relationship Id="rId2" Type="http://schemas.openxmlformats.org/officeDocument/2006/relationships/hyperlink" Target="https://specifications.openehr.org/releases/PROC/latest/task_plannin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course.openehr.org/t/march-26-online-seminar-practical-tools-and-methods-for-clinical-decision-and-process-support/376" TargetMode="External"/><Relationship Id="rId4" Type="http://schemas.openxmlformats.org/officeDocument/2006/relationships/hyperlink" Target="https://youtu.be/YmRljwBj5S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fications.openehr.org/releases/PROC/latest/task_planning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Kan openEHR vara användbart i PSVF?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5" y="1474518"/>
            <a:ext cx="7275715" cy="528355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Misstanke om hjärtsvikt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879" y="2060604"/>
            <a:ext cx="2906488" cy="8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79" y="1543137"/>
            <a:ext cx="6821783" cy="4274631"/>
          </a:xfrm>
          <a:prstGeom prst="rect">
            <a:avLst/>
          </a:prstGeom>
        </p:spPr>
      </p:pic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474" y="1877897"/>
            <a:ext cx="4781550" cy="79057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Undersökningsresultat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41596"/>
              </p:ext>
            </p:extLst>
          </p:nvPr>
        </p:nvGraphicFramePr>
        <p:xfrm>
          <a:off x="3897630" y="6057433"/>
          <a:ext cx="3167148" cy="658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7148">
                  <a:extLst>
                    <a:ext uri="{9D8B030D-6E8A-4147-A177-3AD203B41FA5}">
                      <a16:colId xmlns:a16="http://schemas.microsoft.com/office/drawing/2014/main" val="3976522658"/>
                    </a:ext>
                  </a:extLst>
                </a:gridCol>
              </a:tblGrid>
              <a:tr h="16660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u="none" strike="noStrike" dirty="0" err="1">
                          <a:effectLst/>
                        </a:rPr>
                        <a:t>Snomedkod</a:t>
                      </a:r>
                      <a:r>
                        <a:rPr lang="sv-SE" sz="1200" b="1" u="none" strike="noStrike" dirty="0">
                          <a:effectLst/>
                        </a:rPr>
                        <a:t> värde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758015"/>
                  </a:ext>
                </a:extLst>
              </a:tr>
              <a:tr h="47601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 dirty="0">
                          <a:effectLst/>
                        </a:rPr>
                        <a:t>164854000 | normalt EKG (kliniskt fynd)</a:t>
                      </a:r>
                      <a:br>
                        <a:rPr lang="sv-SE" sz="1100" u="none" strike="noStrike" dirty="0">
                          <a:effectLst/>
                        </a:rPr>
                      </a:br>
                      <a:r>
                        <a:rPr lang="sv-SE" sz="1100" u="none" strike="noStrike" dirty="0">
                          <a:effectLst/>
                        </a:rPr>
                        <a:t>102594003 | onormalt EKG (kliniskt fynd</a:t>
                      </a:r>
                      <a:r>
                        <a:rPr lang="sv-SE" sz="1100" u="none" strike="noStrike" dirty="0" smtClean="0">
                          <a:effectLst/>
                        </a:rPr>
                        <a:t>)</a:t>
                      </a:r>
                      <a:endParaRPr lang="sv-SE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954142"/>
                  </a:ext>
                </a:extLst>
              </a:tr>
            </a:tbl>
          </a:graphicData>
        </a:graphic>
      </p:graphicFrame>
      <p:cxnSp>
        <p:nvCxnSpPr>
          <p:cNvPr id="9" name="Rak pilkoppling 8"/>
          <p:cNvCxnSpPr/>
          <p:nvPr/>
        </p:nvCxnSpPr>
        <p:spPr>
          <a:xfrm flipV="1">
            <a:off x="6350924" y="5345084"/>
            <a:ext cx="266007" cy="822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94433"/>
              </p:ext>
            </p:extLst>
          </p:nvPr>
        </p:nvGraphicFramePr>
        <p:xfrm>
          <a:off x="6763443" y="1130962"/>
          <a:ext cx="2278727" cy="658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8727">
                  <a:extLst>
                    <a:ext uri="{9D8B030D-6E8A-4147-A177-3AD203B41FA5}">
                      <a16:colId xmlns:a16="http://schemas.microsoft.com/office/drawing/2014/main" val="3797796847"/>
                    </a:ext>
                  </a:extLst>
                </a:gridCol>
              </a:tblGrid>
              <a:tr h="16660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u="none" strike="noStrike" dirty="0" err="1">
                          <a:effectLst/>
                        </a:rPr>
                        <a:t>Snomedkod</a:t>
                      </a:r>
                      <a:r>
                        <a:rPr lang="sv-SE" sz="1200" b="1" u="none" strike="noStrike" dirty="0">
                          <a:effectLst/>
                        </a:rPr>
                        <a:t> observationstyp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518137"/>
                  </a:ext>
                </a:extLst>
              </a:tr>
              <a:tr h="476019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 dirty="0">
                          <a:effectLst/>
                        </a:rPr>
                        <a:t>164847006 |vilo-EKG</a:t>
                      </a:r>
                      <a:endParaRPr lang="sv-SE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216649"/>
                  </a:ext>
                </a:extLst>
              </a:tr>
            </a:tbl>
          </a:graphicData>
        </a:graphic>
      </p:graphicFrame>
      <p:cxnSp>
        <p:nvCxnSpPr>
          <p:cNvPr id="14" name="Rak pilkoppling 13"/>
          <p:cNvCxnSpPr/>
          <p:nvPr/>
        </p:nvCxnSpPr>
        <p:spPr>
          <a:xfrm flipH="1">
            <a:off x="6259484" y="1580244"/>
            <a:ext cx="503959" cy="132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3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8" y="2371725"/>
            <a:ext cx="6943725" cy="4486275"/>
          </a:xfrm>
          <a:prstGeom prst="rect">
            <a:avLst/>
          </a:prstGeom>
        </p:spPr>
      </p:pic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069" y="1931583"/>
            <a:ext cx="7019925" cy="60007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Provsvar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7151759" y="3161722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B050"/>
                </a:solidFill>
                <a:latin typeface="Calibri" panose="020F0502020204030204" pitchFamily="34" charset="0"/>
              </a:rPr>
              <a:t>Testnamnet kodas:</a:t>
            </a:r>
          </a:p>
          <a:p>
            <a:r>
              <a:rPr lang="sv-SE" dirty="0" smtClean="0">
                <a:solidFill>
                  <a:srgbClr val="00B050"/>
                </a:solidFill>
                <a:latin typeface="Calibri" panose="020F0502020204030204" pitchFamily="34" charset="0"/>
              </a:rPr>
              <a:t>NPU21571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730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853738"/>
            <a:ext cx="8024849" cy="4713317"/>
          </a:xfrm>
        </p:spPr>
        <p:txBody>
          <a:bodyPr/>
          <a:lstStyle/>
          <a:p>
            <a:r>
              <a:rPr lang="sv-SE" dirty="0" smtClean="0"/>
              <a:t>Analogt med CDS Stroke prevention (bygger på openEHR):	</a:t>
            </a:r>
          </a:p>
          <a:p>
            <a:pPr lvl="1"/>
            <a:r>
              <a:rPr lang="sv-SE" dirty="0" smtClean="0"/>
              <a:t>Hitta patienter med en hjärtsviktsdiagnos (se nedan), och kolla om de har de rekommenderade läkemedlen insatta. Om någon läkemedelsgrupp saknas uppmärksammas läkaren på det.</a:t>
            </a:r>
          </a:p>
          <a:p>
            <a:pPr lvl="2"/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1100" y="524414"/>
            <a:ext cx="7835900" cy="1265447"/>
          </a:xfrm>
        </p:spPr>
        <p:txBody>
          <a:bodyPr/>
          <a:lstStyle/>
          <a:p>
            <a:r>
              <a:rPr lang="sv-SE" sz="3600" dirty="0" smtClean="0"/>
              <a:t>Förslag till beslutsstöd/processtöd</a:t>
            </a:r>
            <a:endParaRPr lang="sv-SE" sz="36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43096"/>
              </p:ext>
            </p:extLst>
          </p:nvPr>
        </p:nvGraphicFramePr>
        <p:xfrm>
          <a:off x="565609" y="3773978"/>
          <a:ext cx="4180958" cy="2856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826">
                  <a:extLst>
                    <a:ext uri="{9D8B030D-6E8A-4147-A177-3AD203B41FA5}">
                      <a16:colId xmlns:a16="http://schemas.microsoft.com/office/drawing/2014/main" val="2931085661"/>
                    </a:ext>
                  </a:extLst>
                </a:gridCol>
                <a:gridCol w="3349132">
                  <a:extLst>
                    <a:ext uri="{9D8B030D-6E8A-4147-A177-3AD203B41FA5}">
                      <a16:colId xmlns:a16="http://schemas.microsoft.com/office/drawing/2014/main" val="3565279495"/>
                    </a:ext>
                  </a:extLst>
                </a:gridCol>
              </a:tblGrid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1" u="none" strike="noStrike">
                          <a:effectLst/>
                        </a:rPr>
                        <a:t>ICD-kod</a:t>
                      </a:r>
                      <a:endParaRPr lang="sv-SE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b="1" u="none" strike="noStrike" dirty="0">
                          <a:effectLst/>
                        </a:rPr>
                        <a:t>Klartext</a:t>
                      </a:r>
                      <a:endParaRPr lang="sv-S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612203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I11.0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Hypertensiv hjärtsjukdom med hjärtsvikt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3302401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I13.0 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Hypertensiv hjärt- och njursjukdom med hjärtsvikt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8509119"/>
                  </a:ext>
                </a:extLst>
              </a:tr>
              <a:tr h="356830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I13.2 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Hypertensiv hjärt- och njursjukdom med både hjärtsvikt och njursvikt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9971611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I25.5 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Ischemisk kardiomyopati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6202580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I42.0 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 err="1">
                          <a:effectLst/>
                        </a:rPr>
                        <a:t>Dilaterad</a:t>
                      </a:r>
                      <a:r>
                        <a:rPr lang="sv-SE" sz="1050" u="none" strike="noStrike" dirty="0">
                          <a:effectLst/>
                        </a:rPr>
                        <a:t> </a:t>
                      </a:r>
                      <a:r>
                        <a:rPr lang="sv-SE" sz="1050" u="none" strike="noStrike" dirty="0" err="1">
                          <a:effectLst/>
                        </a:rPr>
                        <a:t>kardiomyopati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8594793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I42.6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Alkoholkardiomyopati 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5911858"/>
                  </a:ext>
                </a:extLst>
              </a:tr>
              <a:tr h="356830">
                <a:tc>
                  <a:txBody>
                    <a:bodyPr/>
                    <a:lstStyle/>
                    <a:p>
                      <a:pPr algn="l" fontAlgn="t"/>
                      <a:r>
                        <a:rPr lang="sv-SE" sz="1050" u="none" strike="noStrike">
                          <a:effectLst/>
                        </a:rPr>
                        <a:t>I42.7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Kardiomyopati orsakad av läkemedel och annan yttre påverkan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6853638"/>
                  </a:ext>
                </a:extLst>
              </a:tr>
              <a:tr h="180732">
                <a:tc>
                  <a:txBody>
                    <a:bodyPr/>
                    <a:lstStyle/>
                    <a:p>
                      <a:pPr algn="l" fontAlgn="t"/>
                      <a:r>
                        <a:rPr lang="sv-SE" sz="1050" u="none" strike="noStrike">
                          <a:effectLst/>
                        </a:rPr>
                        <a:t>I42.8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Andra specificerade kardiomyopatier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6580123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t"/>
                      <a:r>
                        <a:rPr lang="sv-SE" sz="1050" u="none" strike="noStrike">
                          <a:effectLst/>
                        </a:rPr>
                        <a:t>I42.9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Kardiomyopati, ospecificerad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0242891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t"/>
                      <a:r>
                        <a:rPr lang="sv-SE" sz="1050" u="none" strike="noStrike">
                          <a:effectLst/>
                        </a:rPr>
                        <a:t>I50.0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 dirty="0">
                          <a:effectLst/>
                        </a:rPr>
                        <a:t>Högerhjärtsvikt</a:t>
                      </a:r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1238195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t"/>
                      <a:r>
                        <a:rPr lang="sv-SE" sz="1050" u="none" strike="noStrike">
                          <a:effectLst/>
                        </a:rPr>
                        <a:t>I50.1*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Vänsterhjärtsvikt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1080758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t"/>
                      <a:r>
                        <a:rPr lang="sv-SE" sz="1050" u="none" strike="noStrike">
                          <a:effectLst/>
                        </a:rPr>
                        <a:t>I50.9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50" u="none" strike="noStrike">
                          <a:effectLst/>
                        </a:rPr>
                        <a:t>Hjärtinsufficiens, ospecificerad</a:t>
                      </a:r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5117251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endParaRPr lang="sv-S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 dirty="0">
                          <a:effectLst/>
                        </a:rPr>
                        <a:t>* För I 50.1 inkluderas även alla fördjupningskoder.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6074152"/>
                  </a:ext>
                </a:extLst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09095"/>
              </p:ext>
            </p:extLst>
          </p:nvPr>
        </p:nvGraphicFramePr>
        <p:xfrm>
          <a:off x="5046048" y="3773978"/>
          <a:ext cx="2859577" cy="1246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2052">
                  <a:extLst>
                    <a:ext uri="{9D8B030D-6E8A-4147-A177-3AD203B41FA5}">
                      <a16:colId xmlns:a16="http://schemas.microsoft.com/office/drawing/2014/main" val="597708618"/>
                    </a:ext>
                  </a:extLst>
                </a:gridCol>
                <a:gridCol w="1627525">
                  <a:extLst>
                    <a:ext uri="{9D8B030D-6E8A-4147-A177-3AD203B41FA5}">
                      <a16:colId xmlns:a16="http://schemas.microsoft.com/office/drawing/2014/main" val="3889630959"/>
                    </a:ext>
                  </a:extLst>
                </a:gridCol>
              </a:tblGrid>
              <a:tr h="249382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>
                          <a:effectLst/>
                        </a:rPr>
                        <a:t>ATC-koder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Läkemedelsgrupp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2885298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C09[AB]%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ACE_INHIBITOR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863376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C09[CD]%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A2_BLOCKER_ARB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765866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C07%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BETA_BLOCKER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248227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C03DA0[14]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MRA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752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51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Uppföljning av vårdförloppets indikatorer</a:t>
            </a:r>
          </a:p>
          <a:p>
            <a:r>
              <a:rPr lang="sv-SE" dirty="0" smtClean="0"/>
              <a:t>Stötta kliniker i vårdprocessen utifrån det vårdförloppet förespråkar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Samla data för </a:t>
            </a:r>
            <a:r>
              <a:rPr lang="sv-SE" dirty="0" smtClean="0"/>
              <a:t>stöd och uppföljning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505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65903"/>
            <a:ext cx="5434013" cy="66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8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02" y="3791405"/>
            <a:ext cx="6583701" cy="27515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5228">
            <a:off x="154636" y="1429940"/>
            <a:ext cx="4704282" cy="1951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2392">
            <a:off x="4356450" y="844354"/>
            <a:ext cx="4424973" cy="26908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ruta 3"/>
          <p:cNvSpPr txBox="1"/>
          <p:nvPr/>
        </p:nvSpPr>
        <p:spPr>
          <a:xfrm>
            <a:off x="74815" y="64945"/>
            <a:ext cx="6184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openEHR Task </a:t>
            </a:r>
            <a:r>
              <a:rPr lang="sv-SE" sz="1400" dirty="0"/>
              <a:t>Planning (TP) </a:t>
            </a:r>
            <a:r>
              <a:rPr lang="sv-SE" sz="1400" dirty="0" err="1" smtClean="0"/>
              <a:t>Specification</a:t>
            </a:r>
            <a:r>
              <a:rPr lang="sv-SE" sz="1400" dirty="0" smtClean="0"/>
              <a:t>, Figure 5, 27, 28</a:t>
            </a:r>
            <a:endParaRPr lang="sv-SE" sz="1400" dirty="0"/>
          </a:p>
          <a:p>
            <a:r>
              <a:rPr lang="sv-SE" sz="1400" dirty="0" smtClean="0">
                <a:hlinkClick r:id="rId5"/>
              </a:rPr>
              <a:t>https</a:t>
            </a:r>
            <a:r>
              <a:rPr lang="sv-SE" sz="1400" dirty="0">
                <a:hlinkClick r:id="rId5"/>
              </a:rPr>
              <a:t>://</a:t>
            </a:r>
            <a:r>
              <a:rPr lang="sv-SE" sz="1400" dirty="0" smtClean="0">
                <a:hlinkClick r:id="rId5"/>
              </a:rPr>
              <a:t>specifications.openehr.org/releases/PROC/latest/task_planning.html</a:t>
            </a:r>
            <a:r>
              <a:rPr lang="sv-SE" sz="1400" dirty="0" smtClean="0"/>
              <a:t>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75835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82633" y="2235447"/>
            <a:ext cx="8229600" cy="3458771"/>
          </a:xfrm>
        </p:spPr>
        <p:txBody>
          <a:bodyPr>
            <a:normAutofit/>
          </a:bodyPr>
          <a:lstStyle/>
          <a:p>
            <a:r>
              <a:rPr lang="sv-SE" sz="2000" dirty="0" smtClean="0"/>
              <a:t>Kraftfullt, men vi hinner inte djupdyk nu, se efterföljande bilder</a:t>
            </a:r>
          </a:p>
          <a:p>
            <a:pPr lvl="1"/>
            <a:r>
              <a:rPr lang="sv-SE" sz="1600" dirty="0" smtClean="0"/>
              <a:t>Nytillskott senaste åren (Region Östergötland har inte labbat med det än)</a:t>
            </a:r>
          </a:p>
          <a:p>
            <a:pPr lvl="1"/>
            <a:r>
              <a:rPr lang="sv-SE" sz="1600" b="1" dirty="0" smtClean="0"/>
              <a:t>Förklaring</a:t>
            </a:r>
            <a:r>
              <a:rPr lang="sv-SE" sz="1600" dirty="0" smtClean="0"/>
              <a:t>: Task </a:t>
            </a:r>
            <a:r>
              <a:rPr lang="sv-SE" sz="1600" dirty="0"/>
              <a:t>Planning (TP) </a:t>
            </a:r>
            <a:r>
              <a:rPr lang="sv-SE" sz="1600" dirty="0" err="1" smtClean="0"/>
              <a:t>Specification</a:t>
            </a:r>
            <a:r>
              <a:rPr lang="sv-SE" sz="1600" dirty="0"/>
              <a:t> </a:t>
            </a:r>
            <a:r>
              <a:rPr lang="sv-SE" sz="1600" dirty="0" smtClean="0">
                <a:hlinkClick r:id="rId2"/>
              </a:rPr>
              <a:t>https</a:t>
            </a:r>
            <a:r>
              <a:rPr lang="sv-SE" sz="1600" dirty="0">
                <a:hlinkClick r:id="rId2"/>
              </a:rPr>
              <a:t>://</a:t>
            </a:r>
            <a:r>
              <a:rPr lang="sv-SE" sz="1600" dirty="0" smtClean="0">
                <a:hlinkClick r:id="rId2"/>
              </a:rPr>
              <a:t>specifications.openehr.org/releases/PROC/latest/task_planning.html</a:t>
            </a:r>
            <a:r>
              <a:rPr lang="sv-SE" sz="1600" dirty="0" smtClean="0"/>
              <a:t> </a:t>
            </a:r>
          </a:p>
          <a:p>
            <a:pPr lvl="1"/>
            <a:r>
              <a:rPr lang="sv-SE" sz="1600" b="1" dirty="0" smtClean="0"/>
              <a:t>Modellvisualisering</a:t>
            </a:r>
            <a:r>
              <a:rPr lang="sv-SE" sz="1600" dirty="0" smtClean="0"/>
              <a:t>: Task </a:t>
            </a:r>
            <a:r>
              <a:rPr lang="sv-SE" sz="1600" dirty="0"/>
              <a:t>Planning Visual </a:t>
            </a:r>
            <a:r>
              <a:rPr lang="sv-SE" sz="1600" dirty="0" err="1"/>
              <a:t>Modelling</a:t>
            </a:r>
            <a:r>
              <a:rPr lang="sv-SE" sz="1600" dirty="0"/>
              <a:t> </a:t>
            </a:r>
            <a:r>
              <a:rPr lang="sv-SE" sz="1600" dirty="0" err="1"/>
              <a:t>Language</a:t>
            </a:r>
            <a:r>
              <a:rPr lang="sv-SE" sz="1600" dirty="0"/>
              <a:t> (TP-VML</a:t>
            </a:r>
            <a:r>
              <a:rPr lang="sv-SE" sz="1600" dirty="0"/>
              <a:t>) </a:t>
            </a:r>
            <a:r>
              <a:rPr lang="sv-SE" sz="1600" dirty="0">
                <a:hlinkClick r:id="rId3"/>
              </a:rPr>
              <a:t>https://</a:t>
            </a:r>
            <a:r>
              <a:rPr lang="sv-SE" sz="1600" dirty="0" smtClean="0">
                <a:hlinkClick r:id="rId3"/>
              </a:rPr>
              <a:t>specifications.openehr.org/releases/PROC/latest/tp_vml.html</a:t>
            </a:r>
            <a:r>
              <a:rPr lang="sv-SE" sz="1600" dirty="0" smtClean="0"/>
              <a:t> </a:t>
            </a:r>
          </a:p>
          <a:p>
            <a:pPr lvl="1"/>
            <a:r>
              <a:rPr lang="sv-SE" sz="1600" b="1" dirty="0" smtClean="0"/>
              <a:t>Seminarium</a:t>
            </a:r>
            <a:r>
              <a:rPr lang="sv-SE" sz="1600" dirty="0"/>
              <a:t>: </a:t>
            </a:r>
            <a:r>
              <a:rPr lang="sv-SE" sz="1600" dirty="0">
                <a:hlinkClick r:id="rId4"/>
              </a:rPr>
              <a:t>https://</a:t>
            </a:r>
            <a:r>
              <a:rPr lang="sv-SE" sz="1600" dirty="0" smtClean="0">
                <a:hlinkClick r:id="rId4"/>
              </a:rPr>
              <a:t>youtu.be/YmRljwBj5S0</a:t>
            </a:r>
            <a:r>
              <a:rPr lang="sv-SE" sz="1600" dirty="0" smtClean="0"/>
              <a:t> &amp; </a:t>
            </a:r>
            <a:r>
              <a:rPr lang="sv-SE" sz="1600" dirty="0">
                <a:hlinkClick r:id="rId5"/>
              </a:rPr>
              <a:t>https://</a:t>
            </a:r>
            <a:r>
              <a:rPr lang="sv-SE" sz="1600" dirty="0" smtClean="0">
                <a:hlinkClick r:id="rId5"/>
              </a:rPr>
              <a:t>discourse.openehr.org/t/march-26-online-seminar-practical-tools-and-methods-for-clinical-decision-and-process-support/376</a:t>
            </a:r>
            <a:r>
              <a:rPr lang="sv-SE" sz="1600" dirty="0" smtClean="0"/>
              <a:t> 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271848" y="889499"/>
            <a:ext cx="8199416" cy="464799"/>
          </a:xfrm>
        </p:spPr>
        <p:txBody>
          <a:bodyPr/>
          <a:lstStyle/>
          <a:p>
            <a:r>
              <a:rPr lang="sv-SE" sz="3600" dirty="0" smtClean="0"/>
              <a:t>openEHR Task Planning m.m.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252139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77" y="906477"/>
            <a:ext cx="7048276" cy="5468994"/>
          </a:xfrm>
          <a:prstGeom prst="rect">
            <a:avLst/>
          </a:prstGeom>
        </p:spPr>
      </p:pic>
      <p:sp>
        <p:nvSpPr>
          <p:cNvPr id="4" name="Rundad rektangulär bildtext 3"/>
          <p:cNvSpPr/>
          <p:nvPr/>
        </p:nvSpPr>
        <p:spPr>
          <a:xfrm>
            <a:off x="137160" y="3640974"/>
            <a:ext cx="1317568" cy="1346662"/>
          </a:xfrm>
          <a:prstGeom prst="wedgeRoundRectCallout">
            <a:avLst>
              <a:gd name="adj1" fmla="val 84710"/>
              <a:gd name="adj2" fmla="val -965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Generell plan (mall) t.ex. för vård av hjärtsvikt</a:t>
            </a:r>
            <a:endParaRPr lang="sv-SE" sz="1400" dirty="0"/>
          </a:p>
        </p:txBody>
      </p:sp>
      <p:sp>
        <p:nvSpPr>
          <p:cNvPr id="5" name="Rundad rektangulär bildtext 4"/>
          <p:cNvSpPr/>
          <p:nvPr/>
        </p:nvSpPr>
        <p:spPr>
          <a:xfrm>
            <a:off x="7564581" y="4549832"/>
            <a:ext cx="1506589" cy="1036321"/>
          </a:xfrm>
          <a:prstGeom prst="wedgeRoundRectCallout">
            <a:avLst>
              <a:gd name="adj1" fmla="val -218126"/>
              <a:gd name="adj2" fmla="val -12189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Individuellt anpassad plan för multisjuka Kalle Karlsson</a:t>
            </a: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137160" y="104631"/>
            <a:ext cx="6184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openEHR Task </a:t>
            </a:r>
            <a:r>
              <a:rPr lang="sv-SE" sz="1400" dirty="0"/>
              <a:t>Planning (TP) </a:t>
            </a:r>
            <a:r>
              <a:rPr lang="sv-SE" sz="1400" dirty="0" err="1" smtClean="0"/>
              <a:t>Specification</a:t>
            </a:r>
            <a:r>
              <a:rPr lang="sv-SE" sz="1400" dirty="0" smtClean="0"/>
              <a:t>, Figure 2</a:t>
            </a:r>
            <a:endParaRPr lang="sv-SE" sz="1400" dirty="0"/>
          </a:p>
          <a:p>
            <a:r>
              <a:rPr lang="sv-SE" sz="1400" dirty="0" smtClean="0">
                <a:hlinkClick r:id="rId3"/>
              </a:rPr>
              <a:t>https</a:t>
            </a:r>
            <a:r>
              <a:rPr lang="sv-SE" sz="1400" dirty="0">
                <a:hlinkClick r:id="rId3"/>
              </a:rPr>
              <a:t>://</a:t>
            </a:r>
            <a:r>
              <a:rPr lang="sv-SE" sz="1400" dirty="0" smtClean="0">
                <a:hlinkClick r:id="rId3"/>
              </a:rPr>
              <a:t>specifications.openehr.org/releases/PROC/latest/task_planning.html</a:t>
            </a:r>
            <a:r>
              <a:rPr lang="sv-SE" sz="1400" dirty="0" smtClean="0"/>
              <a:t>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53271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82633" y="109055"/>
            <a:ext cx="8595360" cy="977572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sv-SE" sz="1800" dirty="0" smtClean="0"/>
              <a:t>Enklare processuppföljning finns sedan länge i openEHR i form av </a:t>
            </a:r>
            <a:r>
              <a:rPr lang="sv-SE" sz="1800" dirty="0" err="1" smtClean="0"/>
              <a:t>Instruction+Action-arketyper</a:t>
            </a:r>
            <a:r>
              <a:rPr lang="sv-SE" sz="1800" dirty="0" smtClean="0"/>
              <a:t> kombinerat med t.ex. AQL:</a:t>
            </a:r>
            <a:endParaRPr lang="sv-SE" sz="1800" dirty="0"/>
          </a:p>
          <a:p>
            <a:endParaRPr lang="sv-SE" sz="2000" dirty="0"/>
          </a:p>
        </p:txBody>
      </p:sp>
      <p:pic>
        <p:nvPicPr>
          <p:cNvPr id="4" name="Shape 596" descr="http://localhost:8080/surgical_referral_flow.png"/>
          <p:cNvPicPr preferRelativeResize="0">
            <a:picLocks/>
          </p:cNvPicPr>
          <p:nvPr/>
        </p:nvPicPr>
        <p:blipFill rotWithShape="1">
          <a:blip r:embed="rId2"/>
          <a:srcRect l="11979" t="25371" r="2205" b="5096"/>
          <a:stretch/>
        </p:blipFill>
        <p:spPr>
          <a:xfrm>
            <a:off x="327465" y="2345915"/>
            <a:ext cx="5361709" cy="336019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  <a:alpha val="46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Shape 5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3051" y="6460061"/>
            <a:ext cx="4713042" cy="37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5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633" y="5826792"/>
            <a:ext cx="4070750" cy="392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hape 590"/>
          <p:cNvCxnSpPr>
            <a:endCxn id="6" idx="2"/>
          </p:cNvCxnSpPr>
          <p:nvPr/>
        </p:nvCxnSpPr>
        <p:spPr>
          <a:xfrm flipV="1">
            <a:off x="1330036" y="6219443"/>
            <a:ext cx="987972" cy="25249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8" name="Shape 591"/>
          <p:cNvCxnSpPr/>
          <p:nvPr/>
        </p:nvCxnSpPr>
        <p:spPr>
          <a:xfrm flipH="1" flipV="1">
            <a:off x="2917768" y="6218698"/>
            <a:ext cx="2908564" cy="25324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18" name="Bildobjekt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050" y="778908"/>
            <a:ext cx="3887943" cy="233137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  <a:alpha val="46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6" descr="actions and instruc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325">
            <a:off x="5923234" y="3347704"/>
            <a:ext cx="3099247" cy="135639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  <a:alpha val="46000"/>
              </a:schemeClr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3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1730" y="2910166"/>
            <a:ext cx="8118568" cy="1265447"/>
          </a:xfrm>
        </p:spPr>
        <p:txBody>
          <a:bodyPr/>
          <a:lstStyle/>
          <a:p>
            <a:r>
              <a:rPr lang="sv-SE" sz="3600" dirty="0"/>
              <a:t>Om Personcentrerade sammanhållna vårdförlopp (PSVF)</a:t>
            </a:r>
          </a:p>
        </p:txBody>
      </p:sp>
    </p:spTree>
    <p:extLst>
      <p:ext uri="{BB962C8B-B14F-4D97-AF65-F5344CB8AC3E}">
        <p14:creationId xmlns:p14="http://schemas.microsoft.com/office/powerpoint/2010/main" val="21097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8839" y="1116808"/>
            <a:ext cx="8208630" cy="457345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Syftet </a:t>
            </a:r>
            <a:r>
              <a:rPr lang="sv-SE" dirty="0"/>
              <a:t>med personcentrerade och sammanhållna vårdförlopp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68839" y="1719921"/>
            <a:ext cx="4254783" cy="3285931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 smtClean="0"/>
              <a:t>Syftet är </a:t>
            </a:r>
            <a:r>
              <a:rPr lang="sv-SE" dirty="0"/>
              <a:t>att öka jämlikheten, effektiviteten och kvaliteten i vården. </a:t>
            </a:r>
            <a:endParaRPr lang="sv-SE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 smtClean="0"/>
              <a:t>Patienter </a:t>
            </a:r>
            <a:r>
              <a:rPr lang="sv-SE" dirty="0"/>
              <a:t>ska uppleva en mer välorganiserad och helhetsorienterad process utan onödig väntetid i samband med utredning och behandling. </a:t>
            </a:r>
            <a:endParaRPr lang="sv-SE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 smtClean="0"/>
              <a:t>Patienternas </a:t>
            </a:r>
            <a:r>
              <a:rPr lang="sv-SE" dirty="0"/>
              <a:t>livskvalitet och nöjdhet med </a:t>
            </a:r>
            <a:r>
              <a:rPr lang="sv-SE" dirty="0" smtClean="0"/>
              <a:t>vården ska </a:t>
            </a:r>
            <a:r>
              <a:rPr lang="sv-SE" dirty="0"/>
              <a:t>förbättras och vården bli mer jämlik och jämställd.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862" y="1965001"/>
            <a:ext cx="4190661" cy="279577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68840" y="4867492"/>
            <a:ext cx="434012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sv-SE" sz="1350" b="1" dirty="0">
                <a:solidFill>
                  <a:srgbClr val="000000"/>
                </a:solidFill>
                <a:latin typeface="Calibri" panose="020F0502020204030204"/>
              </a:rPr>
              <a:t>”</a:t>
            </a:r>
            <a:r>
              <a:rPr lang="sv-SE" sz="1200" b="1" i="1" dirty="0">
                <a:solidFill>
                  <a:srgbClr val="000000"/>
                </a:solidFill>
                <a:latin typeface="Calibri" panose="020F0502020204030204"/>
              </a:rPr>
              <a:t>Patienter, brukare och hälso-och sjukvårdens medarbetare ska vara trygga i att bästa tillgängliga kunskap används i varje möte”</a:t>
            </a:r>
          </a:p>
        </p:txBody>
      </p:sp>
    </p:spTree>
    <p:extLst>
      <p:ext uri="{BB962C8B-B14F-4D97-AF65-F5344CB8AC3E}">
        <p14:creationId xmlns:p14="http://schemas.microsoft.com/office/powerpoint/2010/main" val="36876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DEE8EDC8-C761-7C47-80B6-45DEEFC87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56" y="1319215"/>
            <a:ext cx="8402444" cy="457345"/>
          </a:xfrm>
        </p:spPr>
        <p:txBody>
          <a:bodyPr>
            <a:noAutofit/>
          </a:bodyPr>
          <a:lstStyle/>
          <a:p>
            <a:r>
              <a:rPr lang="sv-SE" dirty="0"/>
              <a:t>Övergripande om vårdförloppen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78FA9FC-4A68-8B4C-AE38-1074E1489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556" y="1926318"/>
            <a:ext cx="7049691" cy="388521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Kan utgå från </a:t>
            </a:r>
            <a:r>
              <a:rPr lang="sv-SE" b="1" dirty="0"/>
              <a:t>avgränsade</a:t>
            </a:r>
            <a:r>
              <a:rPr lang="sv-SE" dirty="0"/>
              <a:t> delar av ett hälso- och sjukvårdsförlopp </a:t>
            </a:r>
            <a:br>
              <a:rPr lang="sv-SE" dirty="0"/>
            </a:br>
            <a:r>
              <a:rPr lang="sv-SE" dirty="0"/>
              <a:t>eller ett </a:t>
            </a:r>
            <a:r>
              <a:rPr lang="sv-SE" b="1" dirty="0"/>
              <a:t>helt</a:t>
            </a:r>
            <a:r>
              <a:rPr lang="sv-SE" dirty="0"/>
              <a:t> hälso- och sjukvårdsförlopp för en bestämd grupp.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Delar av vårdförlopp kan vara </a:t>
            </a:r>
            <a:r>
              <a:rPr lang="sv-SE" b="1" dirty="0"/>
              <a:t>”linjära” </a:t>
            </a:r>
            <a:r>
              <a:rPr lang="sv-SE" dirty="0"/>
              <a:t>eller </a:t>
            </a:r>
            <a:r>
              <a:rPr lang="sv-SE" b="1" dirty="0"/>
              <a:t>”cirkulära”</a:t>
            </a:r>
            <a:r>
              <a:rPr lang="sv-SE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Fokuserar på, förutom att beskriva ett förlopp, att göra dem </a:t>
            </a:r>
            <a:r>
              <a:rPr lang="sv-SE" b="1" dirty="0"/>
              <a:t>uppföljningsbara</a:t>
            </a:r>
            <a:r>
              <a:rPr lang="sv-SE" dirty="0"/>
              <a:t>, utveckla formerna för </a:t>
            </a:r>
            <a:r>
              <a:rPr lang="sv-SE" b="1" dirty="0"/>
              <a:t>patientdelaktighet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stärka </a:t>
            </a:r>
            <a:r>
              <a:rPr lang="sv-SE" b="1" dirty="0"/>
              <a:t>koordineringen</a:t>
            </a:r>
            <a:r>
              <a:rPr lang="sv-SE" dirty="0"/>
              <a:t> och möjliggöra</a:t>
            </a:r>
            <a:r>
              <a:rPr lang="sv-SE" b="1" dirty="0"/>
              <a:t> införandet</a:t>
            </a:r>
            <a:r>
              <a:rPr lang="sv-SE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Skiljer sig från ett nationellt vårdprogram, där vårdprogrammet fungerar som ett kunskapsstöd för </a:t>
            </a:r>
            <a:r>
              <a:rPr lang="sv-SE" b="1" dirty="0">
                <a:solidFill>
                  <a:schemeClr val="accent1"/>
                </a:solidFill>
              </a:rPr>
              <a:t>hur</a:t>
            </a:r>
            <a:r>
              <a:rPr lang="sv-SE" dirty="0"/>
              <a:t> något ska ske, medan vårdförlopp </a:t>
            </a:r>
            <a:r>
              <a:rPr lang="sv-SE" b="1" dirty="0"/>
              <a:t>fungerar som en kravspecifikation </a:t>
            </a:r>
            <a:r>
              <a:rPr lang="sv-SE" dirty="0"/>
              <a:t>på:</a:t>
            </a:r>
            <a:br>
              <a:rPr lang="sv-SE" dirty="0"/>
            </a:br>
            <a:endParaRPr lang="sv-SE" dirty="0"/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8D9FFC5-C15C-3B4E-AFC4-D27A70AB1A37}"/>
              </a:ext>
            </a:extLst>
          </p:cNvPr>
          <p:cNvSpPr txBox="1"/>
          <p:nvPr/>
        </p:nvSpPr>
        <p:spPr>
          <a:xfrm>
            <a:off x="1095121" y="4638539"/>
            <a:ext cx="6887818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2010"/>
              </a:lnSpc>
            </a:pPr>
            <a:r>
              <a:rPr lang="sv-SE" b="1" dirty="0">
                <a:solidFill>
                  <a:srgbClr val="377D7A"/>
                </a:solidFill>
                <a:latin typeface="Calibri" panose="020F0502020204030204"/>
              </a:rPr>
              <a:t>Vad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som ske</a:t>
            </a:r>
            <a:br>
              <a:rPr lang="sv-SE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sv-SE" b="1" dirty="0">
                <a:solidFill>
                  <a:srgbClr val="377D7A"/>
                </a:solidFill>
                <a:latin typeface="Calibri" panose="020F0502020204030204"/>
              </a:rPr>
              <a:t>När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något ska ske </a:t>
            </a:r>
            <a:br>
              <a:rPr lang="sv-SE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sv-SE" b="1" dirty="0">
                <a:solidFill>
                  <a:srgbClr val="377D7A"/>
                </a:solidFill>
                <a:latin typeface="Calibri" panose="020F0502020204030204"/>
              </a:rPr>
              <a:t>Vem</a:t>
            </a:r>
            <a:r>
              <a:rPr lang="sv-SE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som ska utföra det som ska ske – hanteras i första hand regionalt</a:t>
            </a:r>
          </a:p>
          <a:p>
            <a:pPr defTabSz="685800"/>
            <a:endParaRPr lang="sv-SE" sz="135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37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57251"/>
            <a:ext cx="3341129" cy="499654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31079" y="951480"/>
            <a:ext cx="4403390" cy="994172"/>
          </a:xfrm>
        </p:spPr>
        <p:txBody>
          <a:bodyPr/>
          <a:lstStyle/>
          <a:p>
            <a:r>
              <a:rPr lang="sv-SE" dirty="0" smtClean="0"/>
              <a:t>Varför behövs informatik i vårdförloppsarbetet?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31079" y="2030527"/>
            <a:ext cx="5412921" cy="2917031"/>
          </a:xfrm>
        </p:spPr>
        <p:txBody>
          <a:bodyPr>
            <a:normAutofit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 smtClean="0"/>
              <a:t>Underlätta vid införandet av vårdförloppen i vårdinformationssystemen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 smtClean="0"/>
              <a:t>Möjliggöra att centrala delar i vårdförloppet dokumenteras på ett enhetligt sätt</a:t>
            </a:r>
          </a:p>
          <a:p>
            <a:pPr marL="771525" lvl="1" indent="-257175"/>
            <a:r>
              <a:rPr lang="sv-SE" sz="1500" dirty="0"/>
              <a:t>Information kan följa patienten över system- och vårdgivargränser utan att tappa kvalitet eller innebörd</a:t>
            </a:r>
          </a:p>
          <a:p>
            <a:pPr marL="771525" lvl="1" indent="-257175"/>
            <a:r>
              <a:rPr lang="sv-SE" sz="1500" dirty="0"/>
              <a:t>Möjligheten att använda olika typer av beslutsstöd ökar</a:t>
            </a:r>
          </a:p>
          <a:p>
            <a:pPr marL="771525" lvl="1" indent="-257175"/>
            <a:r>
              <a:rPr lang="sv-SE" sz="1500" dirty="0"/>
              <a:t>Information kan återanvändas i olika sammanhang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 smtClean="0"/>
              <a:t>Skapa förutsättningar för automatisk överföring av journalinformation till relevanta källor för uppföljning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dirty="0" smtClean="0"/>
              <a:t>Långsiktig och stegvis utveckling nödvändig</a:t>
            </a:r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7184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Behov:</a:t>
            </a:r>
          </a:p>
          <a:p>
            <a:pPr lvl="1"/>
            <a:r>
              <a:rPr lang="sv-SE" dirty="0" smtClean="0"/>
              <a:t>Kunna fånga de patienter som ska ingå i vårdförloppet</a:t>
            </a:r>
          </a:p>
          <a:p>
            <a:pPr lvl="1"/>
            <a:r>
              <a:rPr lang="sv-SE" dirty="0" smtClean="0"/>
              <a:t>Ge beslutsstöd och processtöd för kliniker i vårdprocessen</a:t>
            </a:r>
          </a:p>
          <a:p>
            <a:pPr lvl="1"/>
            <a:r>
              <a:rPr lang="sv-SE" dirty="0" smtClean="0"/>
              <a:t>Samla data för uppföljning av vårdförloppens indikatorer</a:t>
            </a:r>
            <a:endParaRPr lang="sv-SE" dirty="0"/>
          </a:p>
          <a:p>
            <a:pPr lvl="1"/>
            <a:endParaRPr lang="sv-SE" dirty="0" smtClean="0"/>
          </a:p>
          <a:p>
            <a:pPr marL="457200" lvl="1" indent="0">
              <a:buNone/>
            </a:pPr>
            <a:r>
              <a:rPr lang="sv-SE" dirty="0" smtClean="0"/>
              <a:t>Allt detta kräver att man kan hitta </a:t>
            </a:r>
            <a:r>
              <a:rPr lang="sv-SE" dirty="0"/>
              <a:t>tidigare </a:t>
            </a:r>
            <a:r>
              <a:rPr lang="sv-SE" dirty="0" smtClean="0"/>
              <a:t>registrerad information om patienten i vårdinformationssystemen….</a:t>
            </a:r>
          </a:p>
          <a:p>
            <a:pPr lvl="1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PSVF och openEHR?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29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PSVF Hjärtsvikt</a:t>
            </a:r>
            <a:endParaRPr lang="sv-SE" dirty="0"/>
          </a:p>
        </p:txBody>
      </p:sp>
      <p:pic>
        <p:nvPicPr>
          <p:cNvPr id="6" name="Platshållare för innehåll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86" y="1498886"/>
            <a:ext cx="6808123" cy="52106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466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461" y="1745864"/>
            <a:ext cx="5571812" cy="42644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PSVF Hjärtsvikt</a:t>
            </a:r>
          </a:p>
        </p:txBody>
      </p:sp>
      <p:sp>
        <p:nvSpPr>
          <p:cNvPr id="16" name="Ellips 15"/>
          <p:cNvSpPr/>
          <p:nvPr/>
        </p:nvSpPr>
        <p:spPr>
          <a:xfrm>
            <a:off x="86517" y="4976723"/>
            <a:ext cx="1903615" cy="5681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Undersökningsresultat</a:t>
            </a:r>
            <a:endParaRPr lang="sv-SE" sz="1400" dirty="0"/>
          </a:p>
        </p:txBody>
      </p:sp>
      <p:sp>
        <p:nvSpPr>
          <p:cNvPr id="18" name="Ellips 17"/>
          <p:cNvSpPr/>
          <p:nvPr/>
        </p:nvSpPr>
        <p:spPr>
          <a:xfrm>
            <a:off x="7180646" y="5353653"/>
            <a:ext cx="1963354" cy="3823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Provsvar</a:t>
            </a:r>
            <a:endParaRPr lang="sv-SE" sz="1600" dirty="0"/>
          </a:p>
        </p:txBody>
      </p:sp>
      <p:sp>
        <p:nvSpPr>
          <p:cNvPr id="6" name="Ellips 5"/>
          <p:cNvSpPr/>
          <p:nvPr/>
        </p:nvSpPr>
        <p:spPr>
          <a:xfrm>
            <a:off x="306074" y="3273914"/>
            <a:ext cx="1446414" cy="789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Symtom</a:t>
            </a:r>
            <a:endParaRPr lang="sv-SE" dirty="0"/>
          </a:p>
        </p:txBody>
      </p:sp>
      <p:sp>
        <p:nvSpPr>
          <p:cNvPr id="7" name="Vänster klammerparentes 6"/>
          <p:cNvSpPr/>
          <p:nvPr/>
        </p:nvSpPr>
        <p:spPr>
          <a:xfrm>
            <a:off x="1845426" y="3269759"/>
            <a:ext cx="313599" cy="92998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7527207" y="4431592"/>
            <a:ext cx="1613385" cy="768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Misstanke om hjärtsvikt</a:t>
            </a:r>
            <a:endParaRPr lang="sv-SE" sz="1600" dirty="0"/>
          </a:p>
        </p:txBody>
      </p:sp>
      <p:sp>
        <p:nvSpPr>
          <p:cNvPr id="9" name="Ellips 8"/>
          <p:cNvSpPr/>
          <p:nvPr/>
        </p:nvSpPr>
        <p:spPr>
          <a:xfrm>
            <a:off x="6081151" y="4719029"/>
            <a:ext cx="1508369" cy="33250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koppling 10"/>
          <p:cNvCxnSpPr>
            <a:stCxn id="9" idx="6"/>
            <a:endCxn id="8" idx="2"/>
          </p:cNvCxnSpPr>
          <p:nvPr/>
        </p:nvCxnSpPr>
        <p:spPr>
          <a:xfrm flipH="1" flipV="1">
            <a:off x="7527207" y="4815925"/>
            <a:ext cx="62313" cy="69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2244436" y="3269759"/>
            <a:ext cx="4156363" cy="92998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3126727" y="5112455"/>
            <a:ext cx="975603" cy="2161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3126726" y="5332309"/>
            <a:ext cx="2858437" cy="2161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Rak koppling 19"/>
          <p:cNvCxnSpPr>
            <a:stCxn id="16" idx="6"/>
            <a:endCxn id="14" idx="1"/>
          </p:cNvCxnSpPr>
          <p:nvPr/>
        </p:nvCxnSpPr>
        <p:spPr>
          <a:xfrm flipV="1">
            <a:off x="1990132" y="5220521"/>
            <a:ext cx="1136595" cy="40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/>
          <p:cNvCxnSpPr>
            <a:stCxn id="18" idx="2"/>
            <a:endCxn id="15" idx="3"/>
          </p:cNvCxnSpPr>
          <p:nvPr/>
        </p:nvCxnSpPr>
        <p:spPr>
          <a:xfrm flipH="1" flipV="1">
            <a:off x="5985163" y="5440375"/>
            <a:ext cx="1195483" cy="104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01" y="1652308"/>
            <a:ext cx="7279525" cy="4765550"/>
          </a:xfrm>
          <a:prstGeom prst="rect">
            <a:avLst/>
          </a:pr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099" y="2117494"/>
            <a:ext cx="5081804" cy="79333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Symtom på hjärtsvikt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73312"/>
              </p:ext>
            </p:extLst>
          </p:nvPr>
        </p:nvGraphicFramePr>
        <p:xfrm>
          <a:off x="6845026" y="715441"/>
          <a:ext cx="1727200" cy="804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5591356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Snomed CT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0480088"/>
                  </a:ext>
                </a:extLst>
              </a:tr>
              <a:tr h="232903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 dirty="0">
                          <a:effectLst/>
                        </a:rPr>
                        <a:t>267036007 | </a:t>
                      </a:r>
                      <a:r>
                        <a:rPr lang="sv-SE" sz="1100" u="none" strike="noStrike" dirty="0" err="1">
                          <a:effectLst/>
                        </a:rPr>
                        <a:t>dyspné</a:t>
                      </a:r>
                      <a:r>
                        <a:rPr lang="sv-SE" sz="1100" u="none" strike="noStrike" dirty="0">
                          <a:effectLst/>
                        </a:rPr>
                        <a:t> </a:t>
                      </a:r>
                      <a:r>
                        <a:rPr lang="sv-SE" sz="1100" u="none" strike="noStrike" dirty="0" smtClean="0">
                          <a:effectLst/>
                        </a:rPr>
                        <a:t>|</a:t>
                      </a:r>
                      <a:endParaRPr lang="sv-SE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2452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>
                          <a:effectLst/>
                        </a:rPr>
                        <a:t>60119000 |fysisk trötthet</a:t>
                      </a:r>
                      <a:endParaRPr lang="sv-SE" sz="11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484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u="none" strike="noStrike" dirty="0">
                          <a:effectLst/>
                        </a:rPr>
                        <a:t>…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5755144"/>
                  </a:ext>
                </a:extLst>
              </a:tr>
            </a:tbl>
          </a:graphicData>
        </a:graphic>
      </p:graphicFrame>
      <p:cxnSp>
        <p:nvCxnSpPr>
          <p:cNvPr id="8" name="Rak pilkoppling 7"/>
          <p:cNvCxnSpPr/>
          <p:nvPr/>
        </p:nvCxnSpPr>
        <p:spPr>
          <a:xfrm flipH="1">
            <a:off x="6907876" y="1396538"/>
            <a:ext cx="482139" cy="584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538</TotalTime>
  <Words>696</Words>
  <Application>Microsoft Office PowerPoint</Application>
  <PresentationFormat>Bildspel på skärmen (4:3)</PresentationFormat>
  <Paragraphs>107</Paragraphs>
  <Slides>19</Slides>
  <Notes>1</Notes>
  <HiddenSlides>1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Tahoma</vt:lpstr>
      <vt:lpstr>blank</vt:lpstr>
      <vt:lpstr>Tema_sveriges_regioner_i_samverkan</vt:lpstr>
      <vt:lpstr>think-cell Slide</vt:lpstr>
      <vt:lpstr>PowerPoint-presentation</vt:lpstr>
      <vt:lpstr>Om Personcentrerade sammanhållna vårdförlopp (PSVF)</vt:lpstr>
      <vt:lpstr>Syftet med personcentrerade och sammanhållna vårdförlopp </vt:lpstr>
      <vt:lpstr>Övergripande om vårdförloppen</vt:lpstr>
      <vt:lpstr>Varför behövs informatik i vårdförloppsarbetet?</vt:lpstr>
      <vt:lpstr>PSVF och openEHR?</vt:lpstr>
      <vt:lpstr>PSVF Hjärtsvikt</vt:lpstr>
      <vt:lpstr>PSVF Hjärtsvikt</vt:lpstr>
      <vt:lpstr>Symtom på hjärtsvikt</vt:lpstr>
      <vt:lpstr>Misstanke om hjärtsvikt</vt:lpstr>
      <vt:lpstr>Undersökningsresultat</vt:lpstr>
      <vt:lpstr>Provsvar</vt:lpstr>
      <vt:lpstr>Förslag till beslutsstöd/processtöd</vt:lpstr>
      <vt:lpstr>Samla data för stöd och uppföljning</vt:lpstr>
      <vt:lpstr>PowerPoint-presentation</vt:lpstr>
      <vt:lpstr>PowerPoint-presentation</vt:lpstr>
      <vt:lpstr>openEHR Task Planning m.m.</vt:lpstr>
      <vt:lpstr>PowerPoint-presentation</vt:lpstr>
      <vt:lpstr>PowerPoint-presentation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Sanna Åsberg</dc:creator>
  <cp:lastModifiedBy>Sundvall Erik</cp:lastModifiedBy>
  <cp:revision>24</cp:revision>
  <dcterms:created xsi:type="dcterms:W3CDTF">2021-01-07T10:50:51Z</dcterms:created>
  <dcterms:modified xsi:type="dcterms:W3CDTF">2021-01-13T00:45:32Z</dcterms:modified>
</cp:coreProperties>
</file>